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heme/themeOverride4.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45"/>
  </p:notesMasterIdLst>
  <p:sldIdLst>
    <p:sldId id="257" r:id="rId4"/>
    <p:sldId id="375" r:id="rId5"/>
    <p:sldId id="374" r:id="rId6"/>
    <p:sldId id="373" r:id="rId7"/>
    <p:sldId id="360" r:id="rId8"/>
    <p:sldId id="372" r:id="rId9"/>
    <p:sldId id="407" r:id="rId10"/>
    <p:sldId id="376" r:id="rId11"/>
    <p:sldId id="416" r:id="rId12"/>
    <p:sldId id="417" r:id="rId13"/>
    <p:sldId id="398" r:id="rId14"/>
    <p:sldId id="378" r:id="rId15"/>
    <p:sldId id="381" r:id="rId16"/>
    <p:sldId id="379" r:id="rId17"/>
    <p:sldId id="380" r:id="rId18"/>
    <p:sldId id="399" r:id="rId19"/>
    <p:sldId id="401" r:id="rId20"/>
    <p:sldId id="402" r:id="rId21"/>
    <p:sldId id="414" r:id="rId22"/>
    <p:sldId id="415" r:id="rId23"/>
    <p:sldId id="385" r:id="rId24"/>
    <p:sldId id="393" r:id="rId25"/>
    <p:sldId id="389" r:id="rId26"/>
    <p:sldId id="413" r:id="rId27"/>
    <p:sldId id="418" r:id="rId28"/>
    <p:sldId id="382" r:id="rId29"/>
    <p:sldId id="409" r:id="rId30"/>
    <p:sldId id="394" r:id="rId31"/>
    <p:sldId id="395" r:id="rId32"/>
    <p:sldId id="384" r:id="rId33"/>
    <p:sldId id="386" r:id="rId34"/>
    <p:sldId id="396" r:id="rId35"/>
    <p:sldId id="383" r:id="rId36"/>
    <p:sldId id="397" r:id="rId37"/>
    <p:sldId id="387" r:id="rId38"/>
    <p:sldId id="411" r:id="rId39"/>
    <p:sldId id="419" r:id="rId40"/>
    <p:sldId id="421" r:id="rId41"/>
    <p:sldId id="388" r:id="rId42"/>
    <p:sldId id="422" r:id="rId43"/>
    <p:sldId id="39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000000"/>
    <a:srgbClr val="B7DEE8"/>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5620"/>
    <p:restoredTop sz="48157" autoAdjust="0"/>
  </p:normalViewPr>
  <p:slideViewPr>
    <p:cSldViewPr>
      <p:cViewPr varScale="1">
        <p:scale>
          <a:sx n="16" d="100"/>
          <a:sy n="16" d="100"/>
        </p:scale>
        <p:origin x="-280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00D54E-F741-4685-A35F-51C84DCA64B1}" type="datetimeFigureOut">
              <a:rPr lang="en-US" smtClean="0"/>
              <a:pPr/>
              <a:t>1/10/2014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B22BF-F0B2-49A6-8890-5DA87E70F4CF}" type="slidenum">
              <a:rPr lang="en-US" smtClean="0"/>
              <a:pPr/>
              <a:t>‹#›</a:t>
            </a:fld>
            <a:endParaRPr lang="en-US"/>
          </a:p>
        </p:txBody>
      </p:sp>
    </p:spTree>
    <p:extLst>
      <p:ext uri="{BB962C8B-B14F-4D97-AF65-F5344CB8AC3E}">
        <p14:creationId xmlns:p14="http://schemas.microsoft.com/office/powerpoint/2010/main" val="283417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Today</a:t>
            </a:r>
            <a:r>
              <a:rPr lang="en-US" baseline="0" dirty="0" smtClean="0"/>
              <a:t> we are going to discuss combinatorial libraries and selections.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Several</a:t>
            </a:r>
            <a:r>
              <a:rPr lang="en-US" baseline="0" dirty="0" smtClean="0"/>
              <a:t> gene synthesis companies offer combinatorial libraries as a product.  Personally, I’ve never used such services since they tend to be expensive.  However, combinatorial library fabrication can be very difficult, particularly for someone doing it the first time in a setting devoid of experience.  So, it’s something to consider.  Whoever makes the library, there are a finite number of methods used to make them, so let’s go through them.</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methods for fabricating</a:t>
            </a:r>
            <a:r>
              <a:rPr lang="en-US" baseline="0" dirty="0" smtClean="0"/>
              <a:t> combinatorial libraries are essentially the same techniques used to do normal cloning such as overlap extensions, </a:t>
            </a:r>
            <a:r>
              <a:rPr lang="en-US" baseline="0" dirty="0" err="1" smtClean="0"/>
              <a:t>pcr</a:t>
            </a:r>
            <a:r>
              <a:rPr lang="en-US" baseline="0" dirty="0" smtClean="0"/>
              <a:t>, </a:t>
            </a:r>
            <a:r>
              <a:rPr lang="en-US" baseline="0" dirty="0" err="1" smtClean="0"/>
              <a:t>soeing</a:t>
            </a:r>
            <a:r>
              <a:rPr lang="en-US" baseline="0" dirty="0" smtClean="0"/>
              <a:t>, </a:t>
            </a:r>
            <a:r>
              <a:rPr lang="en-US" baseline="0" dirty="0" err="1" smtClean="0"/>
              <a:t>eipcr</a:t>
            </a:r>
            <a:r>
              <a:rPr lang="en-US" baseline="0" dirty="0" smtClean="0"/>
              <a:t>, and so forth.  But with a tweak—often the </a:t>
            </a:r>
            <a:r>
              <a:rPr lang="en-US" baseline="0" dirty="0" err="1" smtClean="0"/>
              <a:t>oligos</a:t>
            </a:r>
            <a:r>
              <a:rPr lang="en-US" baseline="0" dirty="0" smtClean="0"/>
              <a:t> will contain degenerate bases or you will employ mixtures DNAs.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 combinatorial libraries involve degenerate</a:t>
            </a:r>
            <a:r>
              <a:rPr lang="en-US" baseline="0" dirty="0" smtClean="0"/>
              <a:t> bases.  This diversity is introduced during oligonucleotide synthesis by mixing together </a:t>
            </a:r>
            <a:r>
              <a:rPr lang="en-US" baseline="0" dirty="0" err="1" smtClean="0"/>
              <a:t>phosphoramidites</a:t>
            </a:r>
            <a:r>
              <a:rPr lang="en-US" baseline="0" dirty="0" smtClean="0"/>
              <a:t> prior to a round of coupling.  You order this mixing in an </a:t>
            </a:r>
            <a:r>
              <a:rPr lang="en-US" baseline="0" dirty="0" err="1" smtClean="0"/>
              <a:t>oligo</a:t>
            </a:r>
            <a:r>
              <a:rPr lang="en-US" baseline="0" dirty="0" smtClean="0"/>
              <a:t> by putting degeneracy codes instead of A,T,C, or G into the sequence.  So, a sequence like GGCATNNKCCATG can be pasted directly into the web interface, and they will interpret that as mixtures.  </a:t>
            </a:r>
          </a:p>
          <a:p>
            <a:endParaRPr lang="en-US" baseline="0" dirty="0" smtClean="0"/>
          </a:p>
          <a:p>
            <a:r>
              <a:rPr lang="en-US" baseline="0" dirty="0" smtClean="0"/>
              <a:t>&lt;click&gt;</a:t>
            </a:r>
          </a:p>
          <a:p>
            <a:endParaRPr lang="en-US" baseline="0" dirty="0" smtClean="0"/>
          </a:p>
          <a:p>
            <a:r>
              <a:rPr lang="en-US" baseline="0" dirty="0" smtClean="0"/>
              <a:t>This sequence, NNK, is very commonly used in combinatorial experiments since it can be used for saturation mutagenesis.  It allows you to replace a single codon of protein, that say, encoding threonine, to instead encode all 20 amino acids plus one stop codon.  The sequence has two N’s with diversity of 4 (so, A,T,C,G that’s four options), and one K with diversity of 2 (G or T).  So the diversity of the NNK sequence is 4^2*2^1, which is 32 possibilities.  The reason you use NNK instead of NNN for saturation mutagenesis is that the full 64 codons are more biased – there are 6 codons for some amino acids and only 1 for others.  In NNK, there is either 1 or 2 of each amino acid, so it is more balanced and you have less bias thereby requiring a smaller library.</a:t>
            </a:r>
          </a:p>
          <a:p>
            <a:endParaRPr lang="en-US" baseline="0" dirty="0" smtClean="0"/>
          </a:p>
          <a:p>
            <a:r>
              <a:rPr lang="en-US" baseline="0" dirty="0" smtClean="0"/>
              <a:t>There are TAG stops included in NNK, but only this stop codon.</a:t>
            </a:r>
          </a:p>
          <a:p>
            <a:endParaRPr lang="en-US" baseline="0" dirty="0" smtClean="0"/>
          </a:p>
          <a:p>
            <a:r>
              <a:rPr lang="en-US" baseline="0" dirty="0" smtClean="0"/>
              <a:t>An alternative degenerate codon is NNS, which has basically the same balance profile as NNK, and you’ll see that pretty frequently used too.</a:t>
            </a:r>
          </a:p>
          <a:p>
            <a:endParaRPr lang="en-US" baseline="0" dirty="0" smtClean="0"/>
          </a:p>
          <a:p>
            <a:r>
              <a:rPr lang="en-US" baseline="0" dirty="0" smtClean="0"/>
              <a:t>If you want to include just a few amino acids at a site, such as just the hydrophobic residues, there are other degeneracy codes for this.  At the URL below, there is a </a:t>
            </a:r>
            <a:r>
              <a:rPr lang="en-US" baseline="0" dirty="0" err="1" smtClean="0"/>
              <a:t>webtool</a:t>
            </a:r>
            <a:r>
              <a:rPr lang="en-US" baseline="0" dirty="0" smtClean="0"/>
              <a:t> that allows you to type in the amino acids you want, and it will list out the options for you.</a:t>
            </a:r>
          </a:p>
          <a:p>
            <a:endParaRPr lang="en-US" baseline="0" dirty="0" smtClean="0"/>
          </a:p>
          <a:p>
            <a:r>
              <a:rPr lang="en-US" baseline="0" dirty="0" smtClean="0"/>
              <a:t>For an extra charge, you can ask that the bases be ‘premixed’ rather than mixed online.  What this means is that they will put A, T, C, and G at equal amounts (adjusted for coupling efficiency) into a single bottle, and then draw aliquots of bases from this.  In contrast, online mixing does the mixing on the column, and it can lead to low amounts of bias.  This is more an issue with the </a:t>
            </a:r>
            <a:r>
              <a:rPr lang="en-US" baseline="0" dirty="0" err="1" smtClean="0"/>
              <a:t>aptamer</a:t>
            </a:r>
            <a:r>
              <a:rPr lang="en-US" baseline="0" dirty="0" smtClean="0"/>
              <a:t>-style libraries than protein libraries, and online mixing is usually sufficient for short runs of N’s.</a:t>
            </a:r>
          </a:p>
          <a:p>
            <a:endParaRPr lang="en-US" baseline="0" dirty="0" smtClean="0"/>
          </a:p>
          <a:p>
            <a:r>
              <a:rPr lang="en-US" baseline="0" dirty="0" smtClean="0"/>
              <a:t>You can also order premixed triplets.  So, for example, you could ask them to mix triplet </a:t>
            </a:r>
            <a:r>
              <a:rPr lang="en-US" baseline="0" dirty="0" err="1" smtClean="0"/>
              <a:t>phosphoramidites</a:t>
            </a:r>
            <a:r>
              <a:rPr lang="en-US" baseline="0" dirty="0" smtClean="0"/>
              <a:t> like GGG and TTT and AGC which would encode three and only three amino acids (</a:t>
            </a:r>
            <a:r>
              <a:rPr lang="en-US" baseline="0" dirty="0" err="1" smtClean="0"/>
              <a:t>Gly</a:t>
            </a:r>
            <a:r>
              <a:rPr lang="en-US" baseline="0" dirty="0" smtClean="0"/>
              <a:t>, </a:t>
            </a:r>
            <a:r>
              <a:rPr lang="en-US" baseline="0" dirty="0" err="1" smtClean="0"/>
              <a:t>phe</a:t>
            </a:r>
            <a:r>
              <a:rPr lang="en-US" baseline="0" dirty="0" smtClean="0"/>
              <a:t>, and </a:t>
            </a:r>
            <a:r>
              <a:rPr lang="en-US" baseline="0" dirty="0" err="1" smtClean="0"/>
              <a:t>ser</a:t>
            </a:r>
            <a:r>
              <a:rPr lang="en-US" baseline="0" dirty="0" smtClean="0"/>
              <a:t>).  However, It’s very expensive.</a:t>
            </a:r>
          </a:p>
        </p:txBody>
      </p:sp>
      <p:sp>
        <p:nvSpPr>
          <p:cNvPr id="4" name="Slide Number Placeholder 3"/>
          <p:cNvSpPr>
            <a:spLocks noGrp="1"/>
          </p:cNvSpPr>
          <p:nvPr>
            <p:ph type="sldNum" sz="quarter" idx="10"/>
          </p:nvPr>
        </p:nvSpPr>
        <p:spPr/>
        <p:txBody>
          <a:bodyPr/>
          <a:lstStyle/>
          <a:p>
            <a:fld id="{D453BF83-14DB-435B-A2F6-2F18B1BE452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simplest ways of making a combinatorial library is to employ an</a:t>
            </a:r>
            <a:r>
              <a:rPr lang="en-US" baseline="0" dirty="0" smtClean="0"/>
              <a:t> overlap extension reaction also known as a </a:t>
            </a:r>
            <a:r>
              <a:rPr lang="en-US" baseline="0" dirty="0" err="1" smtClean="0"/>
              <a:t>Klenow</a:t>
            </a:r>
            <a:r>
              <a:rPr lang="en-US" baseline="0" dirty="0" smtClean="0"/>
              <a:t> extension or wobble.  The differences between these terms deal with the details of which polymerase and temperature conditions you employ, but the </a:t>
            </a:r>
            <a:r>
              <a:rPr lang="en-US" baseline="0" dirty="0" err="1" smtClean="0"/>
              <a:t>oligo</a:t>
            </a:r>
            <a:r>
              <a:rPr lang="en-US" baseline="0" dirty="0" smtClean="0"/>
              <a:t> design is the same for each.  You learned this method as a means of making short parts on the size range of 30 to 130 </a:t>
            </a:r>
            <a:r>
              <a:rPr lang="en-US" baseline="0" dirty="0" err="1" smtClean="0"/>
              <a:t>bp</a:t>
            </a:r>
            <a:r>
              <a:rPr lang="en-US" baseline="0" dirty="0" smtClean="0"/>
              <a:t> in length, and those size constraints similarly apply here.  This approach is useful when all the diversity you wish to create is localized to a small region of the sequence, and you can have restriction sites fairly close to that site.</a:t>
            </a:r>
          </a:p>
          <a:p>
            <a:endParaRPr lang="en-US" baseline="0" dirty="0" smtClean="0"/>
          </a:p>
          <a:p>
            <a:r>
              <a:rPr lang="en-US" baseline="0" dirty="0" smtClean="0"/>
              <a:t>Here we’re looking at a library of </a:t>
            </a:r>
            <a:r>
              <a:rPr lang="en-US" baseline="0" dirty="0" err="1" smtClean="0"/>
              <a:t>tRNA</a:t>
            </a:r>
            <a:r>
              <a:rPr lang="en-US" baseline="0" dirty="0" smtClean="0"/>
              <a:t>-coding genes in which the anticodon loop is replaced by 8 random nucleotides.  You would order two </a:t>
            </a:r>
            <a:r>
              <a:rPr lang="en-US" baseline="0" dirty="0" err="1" smtClean="0"/>
              <a:t>oligos</a:t>
            </a:r>
            <a:r>
              <a:rPr lang="en-US" baseline="0" dirty="0" smtClean="0"/>
              <a:t> with 5’ tails, in this case </a:t>
            </a:r>
            <a:r>
              <a:rPr lang="en-US" baseline="0" dirty="0" err="1" smtClean="0"/>
              <a:t>ecori</a:t>
            </a:r>
            <a:r>
              <a:rPr lang="en-US" baseline="0" dirty="0" smtClean="0"/>
              <a:t> and </a:t>
            </a:r>
            <a:r>
              <a:rPr lang="en-US" baseline="0" dirty="0" err="1" smtClean="0"/>
              <a:t>psti</a:t>
            </a:r>
            <a:r>
              <a:rPr lang="en-US" baseline="0" dirty="0" smtClean="0"/>
              <a:t> restriction sites, and then the </a:t>
            </a:r>
            <a:r>
              <a:rPr lang="en-US" baseline="0" dirty="0" err="1" smtClean="0"/>
              <a:t>tRNA</a:t>
            </a:r>
            <a:r>
              <a:rPr lang="en-US" baseline="0" dirty="0" smtClean="0"/>
              <a:t> sequence.  The last 20 </a:t>
            </a:r>
            <a:r>
              <a:rPr lang="en-US" baseline="0" dirty="0" err="1" smtClean="0"/>
              <a:t>bp</a:t>
            </a:r>
            <a:r>
              <a:rPr lang="en-US" baseline="0" dirty="0" smtClean="0"/>
              <a:t> of the </a:t>
            </a:r>
            <a:r>
              <a:rPr lang="en-US" baseline="0" dirty="0" err="1" smtClean="0"/>
              <a:t>oligos</a:t>
            </a:r>
            <a:r>
              <a:rPr lang="en-US" baseline="0" dirty="0" smtClean="0"/>
              <a:t> need to be complementary to one another so that they can anneal, and then a DNA polymerase will extend the sequences to full length.  You’d then digest with </a:t>
            </a:r>
            <a:r>
              <a:rPr lang="en-US" baseline="0" dirty="0" err="1" smtClean="0"/>
              <a:t>EcorI</a:t>
            </a:r>
            <a:r>
              <a:rPr lang="en-US" baseline="0" dirty="0" smtClean="0"/>
              <a:t> and </a:t>
            </a:r>
            <a:r>
              <a:rPr lang="en-US" baseline="0" dirty="0" err="1" smtClean="0"/>
              <a:t>PstI</a:t>
            </a:r>
            <a:r>
              <a:rPr lang="en-US" baseline="0" dirty="0" smtClean="0"/>
              <a:t> and ligate the material into a vector containing promoters and such.</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very short regions, such as those less than 30 </a:t>
            </a:r>
            <a:r>
              <a:rPr lang="en-US" dirty="0" err="1" smtClean="0"/>
              <a:t>bp</a:t>
            </a:r>
            <a:r>
              <a:rPr lang="en-US" dirty="0" smtClean="0"/>
              <a:t>,</a:t>
            </a:r>
            <a:r>
              <a:rPr lang="en-US" baseline="0" dirty="0" smtClean="0"/>
              <a:t> EIPCR is the method of choice. Here you PCR off a </a:t>
            </a:r>
            <a:r>
              <a:rPr lang="en-US" baseline="0" dirty="0" err="1" smtClean="0"/>
              <a:t>wildtype</a:t>
            </a:r>
            <a:r>
              <a:rPr lang="en-US" baseline="0" dirty="0" smtClean="0"/>
              <a:t> template introducing degenerate bases into the PCR </a:t>
            </a:r>
            <a:r>
              <a:rPr lang="en-US" baseline="0" dirty="0" err="1" smtClean="0"/>
              <a:t>oligos</a:t>
            </a:r>
            <a:r>
              <a:rPr lang="en-US" baseline="0" dirty="0" smtClean="0"/>
              <a:t>.  You then digest and ligate to close the circle back into a plasmid.  An overlap extension library is the least biased route, but it requires good restriction sites nearby which is often problematic, particularly when the target sequence is in the middle of the protein.  EIPCR can be done with type IIS restriction sites leading to </a:t>
            </a:r>
            <a:r>
              <a:rPr lang="en-US" baseline="0" dirty="0" err="1" smtClean="0"/>
              <a:t>scarless</a:t>
            </a:r>
            <a:r>
              <a:rPr lang="en-US" baseline="0" dirty="0" smtClean="0"/>
              <a:t> closure of the circle.  It therefore is very useful for NNK saturation mutagenesis since you can iteratively perform EIPCR at each site. So, if there are 3 distinct zones that need to be saturated, you’d hit one site first, then use that </a:t>
            </a:r>
            <a:r>
              <a:rPr lang="en-US" baseline="0" dirty="0" err="1" smtClean="0"/>
              <a:t>sublibrary</a:t>
            </a:r>
            <a:r>
              <a:rPr lang="en-US" baseline="0" dirty="0" smtClean="0"/>
              <a:t> as a template to mutate the second site, and then this for the third. For large saturation libraries, this is the most robust option.  You can typically expect around 10^6 colonies from an EIPCR, so you will need to employ additional tricks to get to libraries larger than this.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more traditional but still popular option is to employ </a:t>
            </a:r>
            <a:r>
              <a:rPr lang="en-US" dirty="0" err="1" smtClean="0"/>
              <a:t>SOEing</a:t>
            </a:r>
            <a:r>
              <a:rPr lang="en-US" dirty="0" smtClean="0"/>
              <a:t>.  In this context,</a:t>
            </a:r>
            <a:r>
              <a:rPr lang="en-US" baseline="0" dirty="0" smtClean="0"/>
              <a:t> it is often called other names like cassette mutagenesis, but all the nomenclature in this space is a little </a:t>
            </a:r>
            <a:r>
              <a:rPr lang="en-US" baseline="0" dirty="0" err="1" smtClean="0"/>
              <a:t>ambigous</a:t>
            </a:r>
            <a:r>
              <a:rPr lang="en-US" baseline="0" dirty="0" smtClean="0"/>
              <a:t>.  The bottom line is you will use PCR to construct a series of short </a:t>
            </a:r>
            <a:r>
              <a:rPr lang="en-US" baseline="0" dirty="0" err="1" smtClean="0"/>
              <a:t>doublestranded</a:t>
            </a:r>
            <a:r>
              <a:rPr lang="en-US" baseline="0" dirty="0" smtClean="0"/>
              <a:t> fragments that span the length of your gene.  Each fragment shares around 20 </a:t>
            </a:r>
            <a:r>
              <a:rPr lang="en-US" baseline="0" dirty="0" err="1" smtClean="0"/>
              <a:t>bp</a:t>
            </a:r>
            <a:r>
              <a:rPr lang="en-US" baseline="0" dirty="0" smtClean="0"/>
              <a:t> of homology to the next such that they can be assembled together by </a:t>
            </a:r>
            <a:r>
              <a:rPr lang="en-US" baseline="0" dirty="0" err="1" smtClean="0"/>
              <a:t>SOEing</a:t>
            </a:r>
            <a:r>
              <a:rPr lang="en-US" baseline="0" dirty="0" smtClean="0"/>
              <a:t>.  You design the break points in the strategy to be right next to the sites of saturation and incorporate the NNK sequences into the </a:t>
            </a:r>
            <a:r>
              <a:rPr lang="en-US" baseline="0" dirty="0" err="1" smtClean="0"/>
              <a:t>oligos</a:t>
            </a:r>
            <a:r>
              <a:rPr lang="en-US" baseline="0" dirty="0" smtClean="0"/>
              <a:t>.</a:t>
            </a:r>
          </a:p>
          <a:p>
            <a:endParaRPr lang="en-US" baseline="0" dirty="0" smtClean="0"/>
          </a:p>
          <a:p>
            <a:r>
              <a:rPr lang="en-US" baseline="0" dirty="0" smtClean="0"/>
              <a:t>This method is a double-diamond level of difficulty.  It’s something that very experienced molecular biologists can do pretty well, but is deceptively difficult for a first-timer.  In general, most applications in which you might consider doing </a:t>
            </a:r>
            <a:r>
              <a:rPr lang="en-US" baseline="0" dirty="0" err="1" smtClean="0"/>
              <a:t>SOEing</a:t>
            </a:r>
            <a:r>
              <a:rPr lang="en-US" baseline="0" dirty="0" smtClean="0"/>
              <a:t> can be more easily done by EIPCR.  Though </a:t>
            </a:r>
            <a:r>
              <a:rPr lang="en-US" baseline="0" dirty="0" err="1" smtClean="0"/>
              <a:t>SOEing</a:t>
            </a:r>
            <a:r>
              <a:rPr lang="en-US" baseline="0" dirty="0" smtClean="0"/>
              <a:t> on paper is the faster experiment, it is also more likely to require a lot of tuning of the fragment concentrations and conditions to make the thing assemble properly.  So, in practice it usually takes more time than the iterative EIPCR approach.</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Alright, let’s look at some examples of types of popular libraries.  The oldest</a:t>
            </a:r>
            <a:r>
              <a:rPr lang="en-US" baseline="0" dirty="0" smtClean="0"/>
              <a:t> and still very commonly used library are </a:t>
            </a:r>
            <a:r>
              <a:rPr lang="en-US" baseline="0" dirty="0" err="1" smtClean="0"/>
              <a:t>aptamer</a:t>
            </a:r>
            <a:r>
              <a:rPr lang="en-US" baseline="0" dirty="0" smtClean="0"/>
              <a:t> libraries.  Here we illustrate a library used to generate </a:t>
            </a:r>
            <a:r>
              <a:rPr lang="en-US" baseline="0" dirty="0" err="1" smtClean="0"/>
              <a:t>quanine</a:t>
            </a:r>
            <a:r>
              <a:rPr lang="en-US" baseline="0" dirty="0" smtClean="0"/>
              <a:t>-binding RNA </a:t>
            </a:r>
            <a:r>
              <a:rPr lang="en-US" baseline="0" dirty="0" err="1" smtClean="0"/>
              <a:t>aptamers</a:t>
            </a:r>
            <a:r>
              <a:rPr lang="en-US" baseline="0" dirty="0" smtClean="0"/>
              <a:t>.  You order a template </a:t>
            </a:r>
            <a:r>
              <a:rPr lang="en-US" baseline="0" dirty="0" err="1" smtClean="0"/>
              <a:t>oligo</a:t>
            </a:r>
            <a:r>
              <a:rPr lang="en-US" baseline="0" dirty="0" smtClean="0"/>
              <a:t> sequence like this one with around 40 or more N’s in a row.  On the ends there are constant sequence such that the sequence can be amplified by PCR.  One of these sites is the T7 promoter sequence.  If you also order the T7 universal </a:t>
            </a:r>
            <a:r>
              <a:rPr lang="en-US" baseline="0" dirty="0" err="1" smtClean="0"/>
              <a:t>oligo</a:t>
            </a:r>
            <a:r>
              <a:rPr lang="en-US" baseline="0" dirty="0" smtClean="0"/>
              <a:t>, you can anneal these two DNAs, and this is sufficient for in vitro transcription with T7 RNA polymerase.  Typically 10^15 member libraries are used in </a:t>
            </a:r>
            <a:r>
              <a:rPr lang="en-US" baseline="0" dirty="0" err="1" smtClean="0"/>
              <a:t>aptamer</a:t>
            </a:r>
            <a:r>
              <a:rPr lang="en-US" baseline="0" dirty="0" smtClean="0"/>
              <a:t> and ribozyme libraries, and when you do the math of how that plays out, you are dealing with a transcription reaction on the scale of 500 </a:t>
            </a:r>
            <a:r>
              <a:rPr lang="en-US" baseline="0" dirty="0" err="1" smtClean="0"/>
              <a:t>uL</a:t>
            </a:r>
            <a:r>
              <a:rPr lang="en-US" baseline="0" dirty="0" smtClean="0"/>
              <a:t> or so.  So, this is something you can do in a normal </a:t>
            </a:r>
            <a:r>
              <a:rPr lang="en-US" baseline="0" dirty="0" err="1" smtClean="0"/>
              <a:t>eppendorf</a:t>
            </a:r>
            <a:r>
              <a:rPr lang="en-US" baseline="0" dirty="0" smtClean="0"/>
              <a:t> tube.  </a:t>
            </a:r>
          </a:p>
          <a:p>
            <a:endParaRPr lang="en-US" baseline="0" dirty="0" smtClean="0"/>
          </a:p>
          <a:p>
            <a:r>
              <a:rPr lang="en-US" baseline="0" dirty="0" smtClean="0"/>
              <a:t>You can just anneal the </a:t>
            </a:r>
            <a:r>
              <a:rPr lang="en-US" baseline="0" dirty="0" err="1" smtClean="0"/>
              <a:t>oligos</a:t>
            </a:r>
            <a:r>
              <a:rPr lang="en-US" baseline="0" dirty="0" smtClean="0"/>
              <a:t> and then make transcript, but it is fairly common to first do an overlap extension step and then use the double-stranded product as template for transcription as a quality control adjustment.</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overlap extension derived libraries to encode peptides.</a:t>
            </a:r>
            <a:r>
              <a:rPr lang="en-US" baseline="0" dirty="0" smtClean="0"/>
              <a:t>  Here the authors are encoding 11 ‘x’s’ in a sequence with two </a:t>
            </a:r>
            <a:r>
              <a:rPr lang="en-US" baseline="0" dirty="0" err="1" smtClean="0"/>
              <a:t>cysteines</a:t>
            </a:r>
            <a:r>
              <a:rPr lang="en-US" baseline="0" dirty="0" smtClean="0"/>
              <a:t> sandwiched in between.  So, each of these X’s would be encoded with an NNK code.  They’d order two </a:t>
            </a:r>
            <a:r>
              <a:rPr lang="en-US" baseline="0" dirty="0" err="1" smtClean="0"/>
              <a:t>oligos</a:t>
            </a:r>
            <a:r>
              <a:rPr lang="en-US" baseline="0" dirty="0" smtClean="0"/>
              <a:t> containing the NNKs for overlap extension, and then </a:t>
            </a:r>
            <a:r>
              <a:rPr lang="en-US" baseline="0" dirty="0" err="1" smtClean="0"/>
              <a:t>subclone</a:t>
            </a:r>
            <a:r>
              <a:rPr lang="en-US" baseline="0" dirty="0" smtClean="0"/>
              <a:t> the library into an </a:t>
            </a:r>
            <a:r>
              <a:rPr lang="en-US" baseline="0" dirty="0" err="1" smtClean="0"/>
              <a:t>SfiI</a:t>
            </a:r>
            <a:r>
              <a:rPr lang="en-US" baseline="0" dirty="0" smtClean="0"/>
              <a:t> site of a cloning vector.  The result here is the insertion of the peptide into the loop of a cell-surface displayed protein.  So, these random peptides ultimately get directed to the surface of the bacterium.</a:t>
            </a:r>
            <a:endParaRPr lang="en-US" dirty="0" smtClean="0"/>
          </a:p>
        </p:txBody>
      </p:sp>
      <p:sp>
        <p:nvSpPr>
          <p:cNvPr id="4" name="Slide Number Placeholder 3"/>
          <p:cNvSpPr>
            <a:spLocks noGrp="1"/>
          </p:cNvSpPr>
          <p:nvPr>
            <p:ph type="sldNum" sz="quarter" idx="10"/>
          </p:nvPr>
        </p:nvSpPr>
        <p:spPr/>
        <p:txBody>
          <a:bodyPr/>
          <a:lstStyle/>
          <a:p>
            <a:fld id="{D453BF83-14DB-435B-A2F6-2F18B1BE4526}"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very common application is active site</a:t>
            </a:r>
            <a:r>
              <a:rPr lang="en-US" baseline="0" dirty="0" smtClean="0"/>
              <a:t> saturation.  On the left is the crystal structure of </a:t>
            </a:r>
            <a:r>
              <a:rPr lang="en-US" baseline="0" dirty="0" err="1" smtClean="0"/>
              <a:t>AraC</a:t>
            </a:r>
            <a:r>
              <a:rPr lang="en-US" baseline="0" dirty="0" smtClean="0"/>
              <a:t>, the transcription factor that binds arabinose, and I’ve highlighted the residues within 5 angstroms of the arabinose ligand.  At most, you can cover the library of up to around 7 amino acids with full NNK saturation.  With larger libraries, you will </a:t>
            </a:r>
            <a:r>
              <a:rPr lang="en-US" baseline="0" dirty="0" err="1" smtClean="0"/>
              <a:t>undersample</a:t>
            </a:r>
            <a:r>
              <a:rPr lang="en-US" baseline="0" dirty="0" smtClean="0"/>
              <a:t> the library and might get an all-dead set of members.  This type of library is best achieved by EIPCR, but it can also be done by </a:t>
            </a:r>
            <a:r>
              <a:rPr lang="en-US" baseline="0" dirty="0" err="1" smtClean="0"/>
              <a:t>SOEing</a:t>
            </a:r>
            <a:r>
              <a:rPr lang="en-US" baseline="0" dirty="0" smtClean="0"/>
              <a:t> as discussed before.  These libraries get huge quick, and you will usually see them paired with powerful selections.  This type of library is the best strategy for achieving large leaps in substrate specificity such as changing the ligand of a transcription factor, or the </a:t>
            </a:r>
            <a:r>
              <a:rPr lang="en-US" baseline="0" dirty="0" err="1" smtClean="0"/>
              <a:t>subsrate</a:t>
            </a:r>
            <a:r>
              <a:rPr lang="en-US" baseline="0" dirty="0" smtClean="0"/>
              <a:t> specificity of an enzyme.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Saturation</a:t>
            </a:r>
            <a:r>
              <a:rPr lang="en-US" baseline="0" dirty="0" smtClean="0"/>
              <a:t> mutagenesis can also be applied to regulatory elements.  A very common trick in synthetic biology is to construct RBS libraries out of a genetic construct.  Here, we are trying to adjust the RBS of a gene called </a:t>
            </a:r>
            <a:r>
              <a:rPr lang="en-US" baseline="0" dirty="0" err="1" smtClean="0"/>
              <a:t>invasin</a:t>
            </a:r>
            <a:r>
              <a:rPr lang="en-US" baseline="0" dirty="0" smtClean="0"/>
              <a:t> such that the expression of the gene is dependent on the promoter upstream.  When you simply put a promoter in front of gene, very often you will get a </a:t>
            </a:r>
            <a:r>
              <a:rPr lang="en-US" baseline="0" dirty="0" err="1" smtClean="0"/>
              <a:t>consitutive</a:t>
            </a:r>
            <a:r>
              <a:rPr lang="en-US" baseline="0" dirty="0" smtClean="0"/>
              <a:t> on or off device because the rates don’t match up.  By adjusting the RBS, you can tune the amount of protein made per transcript up or down and make them match.</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 time we talked about directed evolution,</a:t>
            </a:r>
            <a:r>
              <a:rPr lang="en-US" baseline="0" dirty="0" smtClean="0"/>
              <a:t> which involves optimizing some nascent activity through the introduction of iterative small perturbations.  These mutations are generally introduced through error-prone PCR, and the improved variants are identified by screening methods.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one example of an RBS library, but other such perturbations give very similar results.  We start with some wild-type</a:t>
            </a:r>
            <a:r>
              <a:rPr lang="en-US" baseline="0" dirty="0" smtClean="0"/>
              <a:t> sequence, and here I am showing the 5’ UTR with the start codon and Shine-</a:t>
            </a:r>
            <a:r>
              <a:rPr lang="en-US" baseline="0" dirty="0" err="1" smtClean="0"/>
              <a:t>Delgarno</a:t>
            </a:r>
            <a:r>
              <a:rPr lang="en-US" baseline="0" dirty="0" smtClean="0"/>
              <a:t> sequence (otherwise known as the RBS or ribosome binding site).  If you saturate the bases partially overlapping the RBS and the first base of the start codon, you get a library that is 50% dead but the other 50% has a nice distribution of activity levels.  Here, we show data for doing this experiment with RFP showing the profile of activity present.</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Combinatorial libraries are typically quite large and require selections.  There are some cases,</a:t>
            </a:r>
            <a:r>
              <a:rPr lang="en-US" baseline="0" dirty="0" smtClean="0"/>
              <a:t> such as with </a:t>
            </a:r>
            <a:r>
              <a:rPr lang="en-US" baseline="0" dirty="0" err="1" smtClean="0"/>
              <a:t>rbs</a:t>
            </a:r>
            <a:r>
              <a:rPr lang="en-US" baseline="0" dirty="0" smtClean="0"/>
              <a:t> libraries, in which the libraries aren’t too big for screening.  You need to calculate the theoretical diversity during design of your experiment and determine what type of screen or selection is required.</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oldest method is SELEX</a:t>
            </a:r>
            <a:r>
              <a:rPr lang="en-US" baseline="0" dirty="0" smtClean="0"/>
              <a:t> which can be used to identify RNA or single-stranded DNA sequences that bind to a chemical or protein target.  You begin with a library of DNA or RNA, typically with 10^15 membership generated by enzymatic processing of oligonucleotides with degenerate bases, as we discussed earlier.</a:t>
            </a:r>
          </a:p>
          <a:p>
            <a:endParaRPr lang="en-US" baseline="0" dirty="0" smtClean="0"/>
          </a:p>
          <a:p>
            <a:r>
              <a:rPr lang="en-US" baseline="0" dirty="0" smtClean="0"/>
              <a:t>You also need a column in which the target is immobilized.  One method involves mixing cyanogen bromide-treated </a:t>
            </a:r>
            <a:r>
              <a:rPr lang="en-US" baseline="0" dirty="0" err="1" smtClean="0"/>
              <a:t>agarose</a:t>
            </a:r>
            <a:r>
              <a:rPr lang="en-US" baseline="0" dirty="0" smtClean="0"/>
              <a:t> beads with the protein target to get it covalently attached, but there are other </a:t>
            </a:r>
            <a:r>
              <a:rPr lang="en-US" baseline="0" dirty="0" err="1" smtClean="0"/>
              <a:t>stratetgies</a:t>
            </a:r>
            <a:r>
              <a:rPr lang="en-US" baseline="0" dirty="0" smtClean="0"/>
              <a:t>.  You pass the library over the column, and very rare members will bind specifically to the target and become immobilized.  Most of the library (&gt;99%) will flow right through the column and be discarded.  You then elute the bound DNAs from the resin and amplify them by RT-PCR.  That gives you a new library of DNAs that can be reverse transcribed for another round of selection.  You often have to perform </a:t>
            </a:r>
            <a:r>
              <a:rPr lang="en-US" baseline="0" dirty="0" err="1" smtClean="0"/>
              <a:t>selex</a:t>
            </a:r>
            <a:r>
              <a:rPr lang="en-US" baseline="0" dirty="0" smtClean="0"/>
              <a:t> multiple times.  There is a great deal of non-specific binding during this process, so not only are the specific hits carried through in each round – you are simply enriching for these hits.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Typically it takes</a:t>
            </a:r>
            <a:r>
              <a:rPr lang="en-US" baseline="0" dirty="0" smtClean="0"/>
              <a:t> around 5 or 6 rounds of selection to see a signal, but if all goes well and you have hits, you’ll eventually get to a point where more of the material begins appearing after elution.  At this point you would clone the library, pick individual members to sequence, and then characterize those hits further individually.  New improvements to SELEX involve using microfluidic platforms for improved enrichment, and as we’ll talk about in the multiplex lecture, applying deep sequencing to characterize the hit pool.</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see some additional examples, let’s discuss this concept of enrichment.  These terms ‘enrichment’ ‘specificity’ and ‘recovery’ are quantitative measures of changes in the diversity of a library towards a subpopulation of ‘hits’.  Enrichment is the main one which is just the frequency</a:t>
            </a:r>
            <a:r>
              <a:rPr lang="en-US" baseline="0" dirty="0" smtClean="0"/>
              <a:t> of your hits within the final population divided by their frequency in the initial population.  Enrichment is determined by the specificity and recovery.  Specificity is how well the selection prefers the hit over the non-hit, while recovery quantifies how efficient the selection is at retaining the hits.  Typically you don’t need to worry about </a:t>
            </a:r>
            <a:r>
              <a:rPr lang="en-US" baseline="0" dirty="0" err="1" smtClean="0"/>
              <a:t>specifity</a:t>
            </a:r>
            <a:r>
              <a:rPr lang="en-US" baseline="0" dirty="0" smtClean="0"/>
              <a:t> and recovery, since they are rolled into enrichment, so let’s do an example of how enrichment is calculated.</a:t>
            </a:r>
            <a:endParaRPr lang="en-US" dirty="0"/>
          </a:p>
        </p:txBody>
      </p:sp>
      <p:sp>
        <p:nvSpPr>
          <p:cNvPr id="4" name="Slide Number Placeholder 3"/>
          <p:cNvSpPr>
            <a:spLocks noGrp="1"/>
          </p:cNvSpPr>
          <p:nvPr>
            <p:ph type="sldNum" sz="quarter" idx="10"/>
          </p:nvPr>
        </p:nvSpPr>
        <p:spPr/>
        <p:txBody>
          <a:bodyPr/>
          <a:lstStyle/>
          <a:p>
            <a:pPr>
              <a:defRPr/>
            </a:pPr>
            <a:fld id="{93CEDC78-EC52-44A4-82A7-5603AF0FEB40}"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calculation</a:t>
            </a:r>
            <a:r>
              <a:rPr lang="en-US" baseline="0" dirty="0" smtClean="0"/>
              <a:t> of enrichment requires that you follow the frequency of hits within your population before and after selection.  Let’s consider the scenario of a cell that turns </a:t>
            </a:r>
            <a:r>
              <a:rPr lang="en-US" baseline="0" dirty="0" err="1" smtClean="0"/>
              <a:t>fluoresent</a:t>
            </a:r>
            <a:r>
              <a:rPr lang="en-US" baseline="0" dirty="0" smtClean="0"/>
              <a:t> red when a hit is present, and is blue otherwise.  If we dilute and plate around 100 colonies of the naïve library on a plate, we can count the red and blue colonies, and then calculate the frequency of reds in the population.  Now we apply a selection such as a FACS sorting, and repeat the plating experiment.  Now we see that the frequency of reds is much higher.  </a:t>
            </a:r>
          </a:p>
          <a:p>
            <a:r>
              <a:rPr lang="en-US" baseline="0" dirty="0" smtClean="0"/>
              <a:t>&lt;click&gt;</a:t>
            </a:r>
          </a:p>
          <a:p>
            <a:r>
              <a:rPr lang="en-US" baseline="0" dirty="0" smtClean="0"/>
              <a:t>If we take the frequency after selection and divide by the frequency before selection, we get the enrichment, which here would be 92.</a:t>
            </a:r>
            <a:endParaRPr lang="en-US" dirty="0"/>
          </a:p>
        </p:txBody>
      </p:sp>
      <p:sp>
        <p:nvSpPr>
          <p:cNvPr id="4" name="Slide Number Placeholder 3"/>
          <p:cNvSpPr>
            <a:spLocks noGrp="1"/>
          </p:cNvSpPr>
          <p:nvPr>
            <p:ph type="sldNum" sz="quarter" idx="10"/>
          </p:nvPr>
        </p:nvSpPr>
        <p:spPr/>
        <p:txBody>
          <a:bodyPr/>
          <a:lstStyle/>
          <a:p>
            <a:pPr>
              <a:defRPr/>
            </a:pPr>
            <a:fld id="{93CEDC78-EC52-44A4-82A7-5603AF0FEB40}"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apply selections for binding to peptides and</a:t>
            </a:r>
            <a:r>
              <a:rPr lang="en-US" baseline="0" dirty="0" smtClean="0"/>
              <a:t> proteins, there is a challenge of connecting up the DNA encoding the protein with the protein molecule.  Phage display is one of the earliest and most commonly-used strategy for doing this.  The M13 phage particle is a long filamentous object which looks ultimately more like a pencil than what is illustrated here.  The P8 protein coats the sheath of the particle and can be used for multivalent display of very short peptides (like, &lt;8 </a:t>
            </a:r>
            <a:r>
              <a:rPr lang="en-US" baseline="0" dirty="0" err="1" smtClean="0"/>
              <a:t>aas</a:t>
            </a:r>
            <a:r>
              <a:rPr lang="en-US" baseline="0" dirty="0" smtClean="0"/>
              <a:t>).  Longer proteins can be presented at single copy by fusion to the P3 protein at the tip of the particle.  Operationally, you would begin the experiment with a </a:t>
            </a:r>
            <a:r>
              <a:rPr lang="en-US" baseline="0" dirty="0" err="1" smtClean="0"/>
              <a:t>Phagemid</a:t>
            </a:r>
            <a:r>
              <a:rPr lang="en-US" baseline="0" dirty="0" smtClean="0"/>
              <a:t> that encoded the P3 protein.  A </a:t>
            </a:r>
            <a:r>
              <a:rPr lang="en-US" baseline="0" dirty="0" err="1" smtClean="0"/>
              <a:t>phagemid</a:t>
            </a:r>
            <a:r>
              <a:rPr lang="en-US" baseline="0" dirty="0" smtClean="0"/>
              <a:t> is just a plasmid that has an additional </a:t>
            </a:r>
            <a:r>
              <a:rPr lang="en-US" baseline="0" dirty="0" err="1" smtClean="0"/>
              <a:t>cis</a:t>
            </a:r>
            <a:r>
              <a:rPr lang="en-US" baseline="0" dirty="0" smtClean="0"/>
              <a:t> element required for packaging the DNA into an M13 particle.  Otherwise, it is just like a normal </a:t>
            </a:r>
            <a:r>
              <a:rPr lang="en-US" baseline="0" dirty="0" err="1" smtClean="0"/>
              <a:t>pUC</a:t>
            </a:r>
            <a:r>
              <a:rPr lang="en-US" baseline="0" dirty="0" smtClean="0"/>
              <a:t> plasmid.  You would make your library by fusion of things to P3 as you have done before in one of the tutorials.  You’ll transform that library of </a:t>
            </a:r>
            <a:r>
              <a:rPr lang="en-US" baseline="0" dirty="0" err="1" smtClean="0"/>
              <a:t>phagemids</a:t>
            </a:r>
            <a:r>
              <a:rPr lang="en-US" baseline="0" dirty="0" smtClean="0"/>
              <a:t> into E. coli, and typically you can make up to 10^11 member libraries with this approach.  The remainder of the M13 gene functions are provided by a helper phage.  It’s basically a slightly crippled variant of M13.  You infect the library with helper, and the progeny will be primarily packaged with the </a:t>
            </a:r>
            <a:r>
              <a:rPr lang="en-US" baseline="0" dirty="0" err="1" smtClean="0"/>
              <a:t>phagemid</a:t>
            </a:r>
            <a:r>
              <a:rPr lang="en-US" baseline="0" dirty="0" smtClean="0"/>
              <a:t> DNA and display the P3 fusion protein.  You can then purify this phage material from the culture by precipitation and subject it to various selections.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panning experiment used to select for peptides,</a:t>
            </a:r>
            <a:r>
              <a:rPr lang="en-US" baseline="0" dirty="0" smtClean="0"/>
              <a:t> antibodies, or the like that bind to a target of interest from a phage display library are very similar to SELEX.  Because the particles are large, they tend to get stuck in </a:t>
            </a:r>
            <a:r>
              <a:rPr lang="en-US" baseline="0" dirty="0" err="1" smtClean="0"/>
              <a:t>agarose</a:t>
            </a:r>
            <a:r>
              <a:rPr lang="en-US" baseline="0" dirty="0" smtClean="0"/>
              <a:t> beads, so you typically do phage selections within the wells of a </a:t>
            </a:r>
            <a:r>
              <a:rPr lang="en-US" baseline="0" dirty="0" err="1" smtClean="0"/>
              <a:t>maxisorp</a:t>
            </a:r>
            <a:r>
              <a:rPr lang="en-US" baseline="0" dirty="0" smtClean="0"/>
              <a:t> plate such as is used for ELISA assays.  You immobilize your target to the surface of the wells of the plate, block with milk or BSA, then add your library.  If a phage binds, it will become immobilized and won’t wash off.  You can then elute and infect the recovered particles onto E. coli to amplify them for subsequent rounds.  The enrichments for phage display are similar to those of SELEX, so you will typically need to do multiple rounds of panning to enrich the hits away from non-specific binders.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one of the more successful</a:t>
            </a:r>
            <a:r>
              <a:rPr lang="en-US" baseline="0" dirty="0" smtClean="0"/>
              <a:t> uses of phage display for identifying zinc finger proteins that bind to specific 3bp DNA sequences.  On the left is the crystal structure of a 3-finger ZF protein bound to its DNA.  The DNA is shown as a space-filling model and you are looking down the barrel of the helix.  The yellow balls are the zinc atoms, one of which binds to each finger.  So, you can see that specific regions of the fingers contact the DNA.  Below, we zoom in on the regions of contact with the DNA showing the specific residues of contact.  The attractive features of ZFs that encouraged this experiment was the consistency of the contact residues from finger to finger---they always use more-or-less the same residues to contact the DNA.</a:t>
            </a:r>
          </a:p>
          <a:p>
            <a:r>
              <a:rPr lang="en-US" baseline="0" dirty="0" smtClean="0"/>
              <a:t>&lt;click&gt;</a:t>
            </a:r>
          </a:p>
          <a:p>
            <a:r>
              <a:rPr lang="en-US" baseline="0" dirty="0" smtClean="0"/>
              <a:t>At right is the sequence of a three-finger ZF protein.  The underlined regions are these contact residues, and in this study the authors apply saturation mutagenesis to these residues.  They display the variant ZF proteins on the surface of M13 phage, and then perform panning against short DNAs that </a:t>
            </a:r>
            <a:r>
              <a:rPr lang="en-US" baseline="0" dirty="0" err="1" smtClean="0"/>
              <a:t>differe</a:t>
            </a:r>
            <a:r>
              <a:rPr lang="en-US" baseline="0" dirty="0" smtClean="0"/>
              <a:t> at one triplet.  By doing this experiment at different triplets and seeing what gets pulled out, they were able to abstract out ‘rules’ for designing zinc fingers specific to many specific DNA sequences forming the basis for modern zinc finger nucleases.</a:t>
            </a:r>
          </a:p>
          <a:p>
            <a:endParaRPr lang="en-US" baseline="0" dirty="0" smtClean="0"/>
          </a:p>
          <a:p>
            <a:r>
              <a:rPr lang="en-US" baseline="0" dirty="0" smtClean="0"/>
              <a:t>More recently, similar experiments have been done with TAL proteins, and they are generally now regarded as the superior scaffold, but ZFs are still popular too.</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most common use of phage display is for antibodies.  Companies that make </a:t>
            </a:r>
            <a:r>
              <a:rPr lang="en-US" dirty="0" err="1" smtClean="0"/>
              <a:t>anitbody</a:t>
            </a:r>
            <a:r>
              <a:rPr lang="en-US" dirty="0" smtClean="0"/>
              <a:t> drugs, like Genentech,</a:t>
            </a:r>
            <a:r>
              <a:rPr lang="en-US" baseline="0" dirty="0" smtClean="0"/>
              <a:t> generate their therapeutics in this way.  Though there are other scaffolds such as </a:t>
            </a:r>
            <a:r>
              <a:rPr lang="en-US" baseline="0" dirty="0" err="1" smtClean="0"/>
              <a:t>affibodies</a:t>
            </a:r>
            <a:r>
              <a:rPr lang="en-US" baseline="0" dirty="0" smtClean="0"/>
              <a:t>, </a:t>
            </a:r>
            <a:r>
              <a:rPr lang="en-US" baseline="0" dirty="0" err="1" smtClean="0"/>
              <a:t>nanobodies</a:t>
            </a:r>
            <a:r>
              <a:rPr lang="en-US" baseline="0" dirty="0" smtClean="0"/>
              <a:t>, and </a:t>
            </a:r>
            <a:r>
              <a:rPr lang="en-US" baseline="0" dirty="0" err="1" smtClean="0"/>
              <a:t>monobodies</a:t>
            </a:r>
            <a:r>
              <a:rPr lang="en-US" baseline="0" dirty="0" smtClean="0"/>
              <a:t> that do similar things to antibodies, the immunological properties of antibodies are unmatched by another scaffold, and these are </a:t>
            </a:r>
            <a:r>
              <a:rPr lang="en-US" baseline="0" dirty="0" err="1" smtClean="0"/>
              <a:t>therfore</a:t>
            </a:r>
            <a:r>
              <a:rPr lang="en-US" baseline="0" dirty="0" smtClean="0"/>
              <a:t> the most popular scaffold for therapeutics.</a:t>
            </a:r>
          </a:p>
          <a:p>
            <a:endParaRPr lang="en-US" baseline="0" dirty="0" smtClean="0"/>
          </a:p>
          <a:p>
            <a:r>
              <a:rPr lang="en-US" baseline="0" dirty="0" smtClean="0"/>
              <a:t>By using fancy variations on library fabrication, it is possible to reconstitute the space of human-derived naïve antibodies in vitro and display them on phage.  Because of this, phage display has largely eclipsed mouse immunization since you get something out of the experiment that can be directly used in humans.</a:t>
            </a:r>
          </a:p>
          <a:p>
            <a:endParaRPr lang="en-US" baseline="0" dirty="0" smtClean="0"/>
          </a:p>
          <a:p>
            <a:r>
              <a:rPr lang="en-US" baseline="0" dirty="0" smtClean="0"/>
              <a:t>Phage display also has the advantage here that some targets, particularly those associated with cancer, often do not </a:t>
            </a:r>
            <a:r>
              <a:rPr lang="en-US" baseline="0" dirty="0" err="1" smtClean="0"/>
              <a:t>elicity</a:t>
            </a:r>
            <a:r>
              <a:rPr lang="en-US" baseline="0" dirty="0" smtClean="0"/>
              <a:t> immune responses in animals.  Many of the epitopes </a:t>
            </a:r>
            <a:r>
              <a:rPr lang="en-US" baseline="0" dirty="0" err="1" smtClean="0"/>
              <a:t>upregulated</a:t>
            </a:r>
            <a:r>
              <a:rPr lang="en-US" baseline="0" dirty="0" smtClean="0"/>
              <a:t> in cancer are associated with early embryonic development, and the antibodies to these targets are eliminated as self-reactive members.  So, they have already been eliminated from the B-cell population.  When you do the experiment in vitro, there is no such constraint and antibodies can be made against any target.</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in</a:t>
            </a:r>
            <a:r>
              <a:rPr lang="en-US" baseline="0" dirty="0" smtClean="0"/>
              <a:t> contrast to combinatorial methods in which often a preexisting activity is not present, and a sparse grid of library members is generated to make a large leap in function or to systematically explore a region of sequence space.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major limitation in using phages is the need to transform your DNA into E. coli.  This bounds the diversity you can access to 10^11 variants.  Also, it becomes logistically more involved to use cells than it is to work in vitro.  Therefore, people have developed various in vitro strategies for linking genotype to phenotype, and Ribosome display is the most prevalent of these methods.  You start with a DNA encoding your DNA under a T7 promoter that lacks a stop codon.  You transcribe these DNAs in vitro with T7 RNA Polymerase to generate an mRNA population, and then put this into in vitro translation mix.  Ribosomes will stall when they reach the end of the mRNA forming a complex that links the nascent peptide to the mRNA.  You can pan with these complexes just as you would in phage display.  After selection, you reverse transcribe the mRNA to DNA, PCR, then repeat.</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a:t>
            </a:r>
            <a:r>
              <a:rPr lang="en-US" baseline="0" dirty="0" smtClean="0"/>
              <a:t>strategy for binding-based selections is cell-surface display.  Here, you will decorate the surface of the cell with the protein encoded on a plasmid within the cell to couple genotype and phenotype.  It can be done in multiple organisms including E. coli and yeast, and different systems are useful for different things.  Shown here is yeast display.  You fuse your gene to this protein Aga2 which gets exported and deposited on the surface with disulfide bonds.  This yeast system can handle-full length proteins, but the transformation efficiency of yeast limits the library to 10^7.</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E. coli systems are all based on inserting or fusing a peptide into a cell-surface display protein.  There are many such systems including </a:t>
            </a:r>
            <a:r>
              <a:rPr lang="en-US" dirty="0" err="1" smtClean="0"/>
              <a:t>OmpX</a:t>
            </a:r>
            <a:r>
              <a:rPr lang="en-US" dirty="0" smtClean="0"/>
              <a:t> and CPX which are</a:t>
            </a:r>
            <a:r>
              <a:rPr lang="en-US" baseline="0" dirty="0" smtClean="0"/>
              <a:t> outer membrane barrel proteins derived from E. coli.  Probably the most robust is ice nucleation protein.  You can reliably display peptides up to ~80 amino acids on the surface, but longer proteins have a much lower success rate.  In this version, they are placing an X2CX7CX2 peptide in a loop of the protein.  They show that the disulfides are helpful in constraining the conformation of the peptide resulting in better hits.</a:t>
            </a:r>
          </a:p>
          <a:p>
            <a:r>
              <a:rPr lang="en-US" baseline="0" dirty="0" smtClean="0"/>
              <a:t>&lt;click&gt;</a:t>
            </a:r>
          </a:p>
          <a:p>
            <a:r>
              <a:rPr lang="en-US" baseline="0" dirty="0" smtClean="0"/>
              <a:t>It is possible to do selections with magnetic beads or </a:t>
            </a:r>
            <a:r>
              <a:rPr lang="en-US" baseline="0" dirty="0" err="1" smtClean="0"/>
              <a:t>maxisorp</a:t>
            </a:r>
            <a:r>
              <a:rPr lang="en-US" baseline="0" dirty="0" smtClean="0"/>
              <a:t> plates, but such experiments often result in the selection of flocculating mutants or weak binders due to the multivalent display.  So, in practice that strategy is unlikely to work.  Instead, you label the surface of the cell with a fluorescently-tagged version of your template and then sort the fluorescent cells with a cytometer.  Such reagents can be made by cloning your gene into an overexpression vector, expressing it in some cell, purifying the protein, and then reacting it with FITC, </a:t>
            </a:r>
            <a:r>
              <a:rPr lang="en-US" baseline="0" dirty="0" err="1" smtClean="0"/>
              <a:t>TrITC</a:t>
            </a:r>
            <a:r>
              <a:rPr lang="en-US" baseline="0" dirty="0" smtClean="0"/>
              <a:t>, or other reactive dyes.  After several rounds of labeling and sorting, you get a fluorescence signal, and at that point you can clone and sequence your library.</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remainder of these selection methods are all in vivo selections.  Meaning,</a:t>
            </a:r>
            <a:r>
              <a:rPr lang="en-US" baseline="0" dirty="0" smtClean="0"/>
              <a:t> they are selections applied to live cells and they are somehow based on the survival of the cells</a:t>
            </a:r>
            <a:r>
              <a:rPr lang="en-US" dirty="0" smtClean="0"/>
              <a:t>.  There is also a class of liposome and micelle-based selections</a:t>
            </a:r>
            <a:r>
              <a:rPr lang="en-US" baseline="0" dirty="0" smtClean="0"/>
              <a:t>, but we’ll save that for the multiplex lecture.  The simplest one is complementation, which has been a staple of genetics since the 1950s.  Much of what we know of biology comes from a process of generating mutants and then screening for DNA fragments that correct or complement them.  For example, you might treat E. coli with radiation, then pick a bunch of colonies and try to grow each one on a minimal media.  If it is unable to produce even one of its metabolites, the cell will be unable to grow.  You call such mutants </a:t>
            </a:r>
            <a:r>
              <a:rPr lang="en-US" baseline="0" dirty="0" err="1" smtClean="0"/>
              <a:t>auxotrophs</a:t>
            </a:r>
            <a:r>
              <a:rPr lang="en-US" baseline="0" dirty="0" smtClean="0"/>
              <a:t>.  Usually the defect will be present in only one gene, and introduction of a functional copy of this gene will restore growth.  So, if you transform these cells with a library of plasmids encoding fragments of the genome, or a genomic </a:t>
            </a:r>
            <a:r>
              <a:rPr lang="en-US" baseline="0" dirty="0" err="1" smtClean="0"/>
              <a:t>dna</a:t>
            </a:r>
            <a:r>
              <a:rPr lang="en-US" baseline="0" dirty="0" smtClean="0"/>
              <a:t> library, only those </a:t>
            </a:r>
            <a:r>
              <a:rPr lang="en-US" baseline="0" dirty="0" err="1" smtClean="0"/>
              <a:t>transformants</a:t>
            </a:r>
            <a:r>
              <a:rPr lang="en-US" baseline="0" dirty="0" smtClean="0"/>
              <a:t> that receive the functional copy will survive, and then you can sequence the plasmid to find out what you hit.</a:t>
            </a:r>
          </a:p>
          <a:p>
            <a:endParaRPr lang="en-US" baseline="0" dirty="0"/>
          </a:p>
          <a:p>
            <a:r>
              <a:rPr lang="en-US" baseline="0" dirty="0" smtClean="0"/>
              <a:t>That experiment falls under the category of ‘forward genetics’ and it is no longer so prominently used.  The advent of genome engineering strategies allows you to knockout a gene directly now, allowing a more hypothesis-driven approach.</a:t>
            </a:r>
          </a:p>
          <a:p>
            <a:endParaRPr lang="en-US" baseline="0" dirty="0" smtClean="0"/>
          </a:p>
          <a:p>
            <a:r>
              <a:rPr lang="en-US" baseline="0" dirty="0" smtClean="0"/>
              <a:t>When used in the context of genetic engineering, you employ complementation in a more targeted way.  You construct a strain with a deletion in the activity of interest and then play with growth conditions until you find ones in which the wild-type survives and the mutants die.  You then make a library out of the knocked out gene, or perhaps with other proteins you think might satisfy the required function of this gene, and you introduce that into the mutant cells.  You then grow the library under non-permissive conditions and collect your hits.</a:t>
            </a:r>
          </a:p>
        </p:txBody>
      </p:sp>
      <p:sp>
        <p:nvSpPr>
          <p:cNvPr id="4" name="Slide Number Placeholder 3"/>
          <p:cNvSpPr>
            <a:spLocks noGrp="1"/>
          </p:cNvSpPr>
          <p:nvPr>
            <p:ph type="sldNum" sz="quarter" idx="10"/>
          </p:nvPr>
        </p:nvSpPr>
        <p:spPr/>
        <p:txBody>
          <a:bodyPr/>
          <a:lstStyle/>
          <a:p>
            <a:fld id="{D453BF83-14DB-435B-A2F6-2F18B1BE4526}"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protein engineering using a complementation selection</a:t>
            </a:r>
            <a:r>
              <a:rPr lang="en-US" baseline="0" dirty="0" smtClean="0"/>
              <a:t> by </a:t>
            </a:r>
            <a:r>
              <a:rPr lang="en-US" baseline="0" dirty="0" err="1" smtClean="0"/>
              <a:t>Hilvert</a:t>
            </a:r>
            <a:r>
              <a:rPr lang="en-US" baseline="0" dirty="0" smtClean="0"/>
              <a:t>.  They begin with a </a:t>
            </a:r>
            <a:r>
              <a:rPr lang="en-US" baseline="0" dirty="0" err="1" smtClean="0"/>
              <a:t>chorismate</a:t>
            </a:r>
            <a:r>
              <a:rPr lang="en-US" baseline="0" dirty="0" smtClean="0"/>
              <a:t> </a:t>
            </a:r>
            <a:r>
              <a:rPr lang="en-US" baseline="0" dirty="0" err="1" smtClean="0"/>
              <a:t>mutase</a:t>
            </a:r>
            <a:r>
              <a:rPr lang="en-US" baseline="0" dirty="0" smtClean="0"/>
              <a:t> knockout strain.  This enzyme is involved in the </a:t>
            </a:r>
            <a:r>
              <a:rPr lang="en-US" baseline="0" dirty="0" err="1" smtClean="0"/>
              <a:t>biosythesis</a:t>
            </a:r>
            <a:r>
              <a:rPr lang="en-US" baseline="0" dirty="0" smtClean="0"/>
              <a:t> of the aromatic amino acids, so mutants need to be fed aromatic amino acids (tyrosine, phenylalanine) to survive on minimal media.  They then construct a library derived from the original gene.  Wild-type </a:t>
            </a:r>
            <a:r>
              <a:rPr lang="en-US" baseline="0" dirty="0" err="1" smtClean="0"/>
              <a:t>chorismate</a:t>
            </a:r>
            <a:r>
              <a:rPr lang="en-US" baseline="0" dirty="0" smtClean="0"/>
              <a:t> </a:t>
            </a:r>
            <a:r>
              <a:rPr lang="en-US" baseline="0" dirty="0" err="1" smtClean="0"/>
              <a:t>mutase</a:t>
            </a:r>
            <a:r>
              <a:rPr lang="en-US" baseline="0" dirty="0" smtClean="0"/>
              <a:t> is a domain-swapped dimer, and they examined the crystal structure to identify a site in which each monomer could be cleaved in half, and then rejoined by a random linker.  If the linker can satisfy the structural constraints, the topology of the enzyme would be changed resulting in a monomeric version.  The library contained 6 X sites (or NNK sites).  They insert the library into the knockout strain and then grow on minimal media.  They pull out hits and go on to confirm that they are indeed monomers.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 people refer to the class</a:t>
            </a:r>
            <a:r>
              <a:rPr lang="en-US" baseline="0" dirty="0" smtClean="0"/>
              <a:t> of selections that involve linkage of a gene’s function to its ability to grow as a ‘genetic selection’.  Some folks use the term to more generally mean any selection that enriches for DNA sequences including SELEX.  ‘In vivo selections’ is usually reserved to specifically mean the condition in which the viability of the cell is linked to a target gene.  </a:t>
            </a:r>
          </a:p>
          <a:p>
            <a:r>
              <a:rPr lang="en-US" baseline="0" dirty="0" smtClean="0"/>
              <a:t>&lt;click&gt;</a:t>
            </a:r>
          </a:p>
          <a:p>
            <a:r>
              <a:rPr lang="en-US" baseline="0" dirty="0" smtClean="0"/>
              <a:t>There isn’t a consistent name for what I’ll call here a ‘synthetic selection’, but they involve some type of genetic circuit that links the target gene’s activity to survival of the cell in a more circuitous way.  These methods are often the only way to probe the function of a gene, particularly when it is not a native activity of the cell.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look at an example of a synthetic selection.  Let’s say you want to engineer the substrate</a:t>
            </a:r>
            <a:r>
              <a:rPr lang="en-US" baseline="0" dirty="0" smtClean="0"/>
              <a:t> specificity of </a:t>
            </a:r>
            <a:r>
              <a:rPr lang="en-US" baseline="0" dirty="0" err="1" smtClean="0"/>
              <a:t>LuxR</a:t>
            </a:r>
            <a:r>
              <a:rPr lang="en-US" baseline="0" dirty="0" smtClean="0"/>
              <a:t>.  </a:t>
            </a:r>
            <a:r>
              <a:rPr lang="en-US" baseline="0" dirty="0" err="1" smtClean="0"/>
              <a:t>LuxR</a:t>
            </a:r>
            <a:r>
              <a:rPr lang="en-US" baseline="0" dirty="0" smtClean="0"/>
              <a:t> is a transcription factor from Vibrio </a:t>
            </a:r>
            <a:r>
              <a:rPr lang="en-US" baseline="0" dirty="0" err="1" smtClean="0"/>
              <a:t>fisherii</a:t>
            </a:r>
            <a:r>
              <a:rPr lang="en-US" baseline="0" dirty="0" smtClean="0"/>
              <a:t> that binds to a </a:t>
            </a:r>
            <a:r>
              <a:rPr lang="en-US" baseline="0" dirty="0" err="1" smtClean="0"/>
              <a:t>homoserine</a:t>
            </a:r>
            <a:r>
              <a:rPr lang="en-US" baseline="0" dirty="0" smtClean="0"/>
              <a:t> lactone small molecule and in response activates transcription from the </a:t>
            </a:r>
            <a:r>
              <a:rPr lang="en-US" baseline="0" dirty="0" err="1" smtClean="0"/>
              <a:t>LuxI</a:t>
            </a:r>
            <a:r>
              <a:rPr lang="en-US" baseline="0" dirty="0" smtClean="0"/>
              <a:t> promoter.  It’s a component of </a:t>
            </a:r>
            <a:r>
              <a:rPr lang="en-US" baseline="0" dirty="0" err="1" smtClean="0"/>
              <a:t>quorem</a:t>
            </a:r>
            <a:r>
              <a:rPr lang="en-US" baseline="0" dirty="0" smtClean="0"/>
              <a:t> sensing systems and a very popular gene in synthetic biology.  You want to make a library out </a:t>
            </a:r>
            <a:r>
              <a:rPr lang="en-US" baseline="0" dirty="0" err="1" smtClean="0"/>
              <a:t>fo</a:t>
            </a:r>
            <a:r>
              <a:rPr lang="en-US" baseline="0" dirty="0" smtClean="0"/>
              <a:t> the </a:t>
            </a:r>
            <a:r>
              <a:rPr lang="en-US" baseline="0" dirty="0" err="1" smtClean="0"/>
              <a:t>LuxR</a:t>
            </a:r>
            <a:r>
              <a:rPr lang="en-US" baseline="0" dirty="0" smtClean="0"/>
              <a:t> active site and then select for variants that respond to a different small molecule.  There is no </a:t>
            </a:r>
            <a:r>
              <a:rPr lang="en-US" baseline="0" dirty="0" err="1" smtClean="0"/>
              <a:t>LuxR</a:t>
            </a:r>
            <a:r>
              <a:rPr lang="en-US" baseline="0" dirty="0" smtClean="0"/>
              <a:t>-like activity in E. coli natively, so there is no gene to knockout that it would complement, so those experiments are out.  Perhaps you could do a panning experiment against the new substrate immobilized on a column, but that would be a selection for binding, not for the combination of binding and transduction.</a:t>
            </a:r>
          </a:p>
          <a:p>
            <a:endParaRPr lang="en-US" baseline="0" dirty="0" smtClean="0"/>
          </a:p>
          <a:p>
            <a:r>
              <a:rPr lang="en-US" baseline="0" dirty="0" smtClean="0"/>
              <a:t>The easiest solution here is going to be some type of synthetic selection.  There probably are better micelle-based solutions to be developed, but of the existing technologies an in vivo selection will do the job the best.  Here, Arnold has placed a chloramphenicol resistance gene downstream of </a:t>
            </a:r>
            <a:r>
              <a:rPr lang="en-US" baseline="0" dirty="0" err="1" smtClean="0"/>
              <a:t>luxI</a:t>
            </a:r>
            <a:r>
              <a:rPr lang="en-US" baseline="0" dirty="0" smtClean="0"/>
              <a:t>. If a functional </a:t>
            </a:r>
            <a:r>
              <a:rPr lang="en-US" baseline="0" dirty="0" err="1" smtClean="0"/>
              <a:t>luxR</a:t>
            </a:r>
            <a:r>
              <a:rPr lang="en-US" baseline="0" dirty="0" smtClean="0"/>
              <a:t> is present, then the </a:t>
            </a:r>
            <a:r>
              <a:rPr lang="en-US" baseline="0" dirty="0" err="1" smtClean="0"/>
              <a:t>luxI</a:t>
            </a:r>
            <a:r>
              <a:rPr lang="en-US" baseline="0" dirty="0" smtClean="0"/>
              <a:t> promoter will turn on. If </a:t>
            </a:r>
            <a:r>
              <a:rPr lang="en-US" baseline="0" dirty="0" err="1" smtClean="0"/>
              <a:t>luxI</a:t>
            </a:r>
            <a:r>
              <a:rPr lang="en-US" baseline="0" dirty="0" smtClean="0"/>
              <a:t> promoter gets activated, the cell will survive in the presence of chloramphenicol.  So, operationally, you would construct a strain with this </a:t>
            </a:r>
            <a:r>
              <a:rPr lang="en-US" baseline="0" dirty="0" err="1" smtClean="0"/>
              <a:t>PluxI-CmR</a:t>
            </a:r>
            <a:r>
              <a:rPr lang="en-US" baseline="0" dirty="0" smtClean="0"/>
              <a:t> cassette, usually on a plasmid, and then introduce a library of </a:t>
            </a:r>
            <a:r>
              <a:rPr lang="en-US" baseline="0" dirty="0" err="1" smtClean="0"/>
              <a:t>LuxR</a:t>
            </a:r>
            <a:r>
              <a:rPr lang="en-US" baseline="0" dirty="0" smtClean="0"/>
              <a:t> variants then select for survival on the new small molecule (here, C10HSL) and sequence what survives.</a:t>
            </a:r>
          </a:p>
          <a:p>
            <a:endParaRPr lang="en-US" baseline="0" dirty="0" smtClean="0"/>
          </a:p>
          <a:p>
            <a:r>
              <a:rPr lang="en-US" baseline="0" dirty="0" smtClean="0"/>
              <a:t>This type of genetic selection can be applied to any transcriptional process – whatever it is you want to select for, if it turns on a promoter in the end you can hook it up to a selectable marker and make it selectable.  That also applies to any singular interaction within a transcriptional activation process.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another example:  the two-hybrid</a:t>
            </a:r>
            <a:r>
              <a:rPr lang="en-US" baseline="0" dirty="0" smtClean="0"/>
              <a:t> system.  The two hybrid is a genetic selection </a:t>
            </a:r>
            <a:r>
              <a:rPr lang="en-US" baseline="0" dirty="0" err="1" smtClean="0"/>
              <a:t>selection</a:t>
            </a:r>
            <a:r>
              <a:rPr lang="en-US" baseline="0" dirty="0" smtClean="0"/>
              <a:t> based on recruiting an RNA polymerase to a promoter.  There are prokaryotic systems available,  but this is almost always done in yeast with GAL4 promoter.  The experiment takes advantage of the fact that eukaryotic transcriptional activation is largely a localization problem, and one simply needs to tether an activator near the promoter to achieve activation.  The mechanisms of transcriptional activation in bacteria are more geometrically constrained, so prokaryotic systems tend to be less extensible than their eukaryotic counterpart.</a:t>
            </a:r>
          </a:p>
          <a:p>
            <a:endParaRPr lang="en-US" baseline="0" dirty="0" smtClean="0"/>
          </a:p>
          <a:p>
            <a:r>
              <a:rPr lang="en-US" baseline="0" dirty="0" smtClean="0"/>
              <a:t>In the yeast two hybrid, you start with the GAL4 promoter in front of various selectable markers.  Yeast selections are usually based on metabolic complementation rather than antibiotic resistance genes, but they are morally equivalent – if the gene turns on the cells selectively survive.</a:t>
            </a:r>
          </a:p>
          <a:p>
            <a:endParaRPr lang="en-US" baseline="0" dirty="0" smtClean="0"/>
          </a:p>
          <a:p>
            <a:r>
              <a:rPr lang="en-US" baseline="0" dirty="0" smtClean="0"/>
              <a:t>The transcription factor that normally activates GAL4 is split into separate DNA binding and activation domains (DB and AD respectively).  Each domain is fused to your protein of interest, shown here as X and Y.  If X and Y form a protein-protein interaction, then the activation domain is recruited and transcription results.  So, let’s say you wanted to identify an </a:t>
            </a:r>
            <a:r>
              <a:rPr lang="en-US" baseline="0" dirty="0" err="1" smtClean="0"/>
              <a:t>affibody</a:t>
            </a:r>
            <a:r>
              <a:rPr lang="en-US" baseline="0" dirty="0" smtClean="0"/>
              <a:t> that bound to some particular protein Y.  You’d engineer a cell that expresses Y fused to AD and the GAL4 promoter driving the selectable marker.  You’d encode the DB fused to your library of </a:t>
            </a:r>
            <a:r>
              <a:rPr lang="en-US" baseline="0" dirty="0" err="1" smtClean="0"/>
              <a:t>affibodies</a:t>
            </a:r>
            <a:r>
              <a:rPr lang="en-US" baseline="0" dirty="0" smtClean="0"/>
              <a:t> on a plasmid, then transform.  You grow the resulting cells under selective growth conditions, and only those </a:t>
            </a:r>
            <a:r>
              <a:rPr lang="en-US" baseline="0" dirty="0" err="1" smtClean="0"/>
              <a:t>affibodies</a:t>
            </a:r>
            <a:r>
              <a:rPr lang="en-US" baseline="0" dirty="0" smtClean="0"/>
              <a:t> that bind to Y should survive.</a:t>
            </a:r>
          </a:p>
          <a:p>
            <a:endParaRPr lang="en-US" baseline="0" dirty="0" smtClean="0"/>
          </a:p>
          <a:p>
            <a:r>
              <a:rPr lang="en-US" baseline="0" dirty="0" smtClean="0"/>
              <a:t>So, this is an example of using a synthetic circuit to do the same sort of selection that would more typically be done using phage display.  Any aspect of this circuit can be subjected to a library.  For example, you might alter the DNA sequence below DB and make a library of DNA binding domains such as a zinc finger library.</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37</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Synthetic selections and genetic selections have only been constructed for a handful of systems.  Another successful</a:t>
            </a:r>
            <a:r>
              <a:rPr lang="en-US" baseline="0" dirty="0" smtClean="0"/>
              <a:t> one is with suppressor </a:t>
            </a:r>
            <a:r>
              <a:rPr lang="en-US" baseline="0" dirty="0" err="1" smtClean="0"/>
              <a:t>tRNAs</a:t>
            </a:r>
            <a:r>
              <a:rPr lang="en-US" baseline="0" dirty="0" smtClean="0"/>
              <a:t>.  These selections form the basis for most work in site-directed incorporation of unnatural amino acids.  Here, you place a TAG stop codon (the amber stop codon) somewhere in the gene for a selectable marker, here chloramphenicol </a:t>
            </a:r>
            <a:r>
              <a:rPr lang="en-US" baseline="0" dirty="0" err="1" smtClean="0"/>
              <a:t>acetyltransferase</a:t>
            </a:r>
            <a:r>
              <a:rPr lang="en-US" baseline="0" dirty="0" smtClean="0"/>
              <a:t> which confers resistance to chloramphenicol.  When the ribosome reads the mRNA’s of this gene, it encounters the stop and prematurely terminates, and the cells are unable to grow on media containing chloramphenicol.  If you introduce a library of suppressor </a:t>
            </a:r>
            <a:r>
              <a:rPr lang="en-US" baseline="0" dirty="0" err="1" smtClean="0"/>
              <a:t>tRNAs</a:t>
            </a:r>
            <a:r>
              <a:rPr lang="en-US" baseline="0" dirty="0" smtClean="0"/>
              <a:t> in which the anticodon is replaced with CUA, some of these </a:t>
            </a:r>
            <a:r>
              <a:rPr lang="en-US" baseline="0" dirty="0" err="1" smtClean="0"/>
              <a:t>tRNAs</a:t>
            </a:r>
            <a:r>
              <a:rPr lang="en-US" baseline="0" dirty="0" smtClean="0"/>
              <a:t> may get charged by an amino acid and allow decoding of the amber stop leading to full-length product and survival.  Thus, you can select for functional suppressor </a:t>
            </a:r>
            <a:r>
              <a:rPr lang="en-US" baseline="0" dirty="0" err="1" smtClean="0"/>
              <a:t>tRNAs</a:t>
            </a:r>
            <a:r>
              <a:rPr lang="en-US" baseline="0" dirty="0" smtClean="0"/>
              <a:t>.</a:t>
            </a:r>
          </a:p>
          <a:p>
            <a:endParaRPr lang="en-US" baseline="0" dirty="0" smtClean="0"/>
          </a:p>
          <a:p>
            <a:r>
              <a:rPr lang="en-US" baseline="0" dirty="0" smtClean="0"/>
              <a:t>You can construct a synthetic selection for any situation in which you can link the function of interest to expression of a selectable marker.  You can control expression of a selectable marker at the DNA level (such as selection for </a:t>
            </a:r>
            <a:r>
              <a:rPr lang="en-US" baseline="0" dirty="0" err="1" smtClean="0"/>
              <a:t>recombinases</a:t>
            </a:r>
            <a:r>
              <a:rPr lang="en-US" baseline="0" dirty="0" smtClean="0"/>
              <a:t>) at the transcriptional level (transcriptional initiation, elongation, or termination) or at the translation level.  Amber suppression is an example of translational control during elongation, but you can also do selections based on translation initiation or termination.  For example, you could place </a:t>
            </a:r>
            <a:r>
              <a:rPr lang="en-US" baseline="0" dirty="0" err="1" smtClean="0"/>
              <a:t>riboregulators</a:t>
            </a:r>
            <a:r>
              <a:rPr lang="en-US" baseline="0" dirty="0" smtClean="0"/>
              <a:t> upstream of a selectable marker that hide the ribosome binding site, and then select for RNAs or proteins that disrupt the secondary structure and reveal the RBS.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solidFill>
                  <a:prstClr val="black"/>
                </a:solidFill>
              </a:rPr>
              <a:pPr/>
              <a:t>38</a:t>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Thus</a:t>
            </a:r>
            <a:r>
              <a:rPr lang="en-US" baseline="0" dirty="0" smtClean="0"/>
              <a:t> far we’ve considered exclusively direct selections:  the </a:t>
            </a:r>
            <a:r>
              <a:rPr lang="en-US" baseline="0" dirty="0" err="1" smtClean="0"/>
              <a:t>aptamers</a:t>
            </a:r>
            <a:r>
              <a:rPr lang="en-US" baseline="0" dirty="0" smtClean="0"/>
              <a:t> bound to the beads during </a:t>
            </a:r>
            <a:r>
              <a:rPr lang="en-US" baseline="0" dirty="0" err="1" smtClean="0"/>
              <a:t>selex</a:t>
            </a:r>
            <a:r>
              <a:rPr lang="en-US" baseline="0" dirty="0" smtClean="0"/>
              <a:t> and survived, the bait protein bound to the prey in the two hybrid, and the </a:t>
            </a:r>
            <a:r>
              <a:rPr lang="en-US" baseline="0" dirty="0" err="1" smtClean="0"/>
              <a:t>tRNA</a:t>
            </a:r>
            <a:r>
              <a:rPr lang="en-US" baseline="0" dirty="0" smtClean="0"/>
              <a:t> suppressed the mutation and survived.  In some cases, what you are trying to identify from a library is not this activity, but rather this activity conditioned on some constraint.  For example, you might want a </a:t>
            </a:r>
            <a:r>
              <a:rPr lang="en-US" baseline="0" dirty="0" err="1" smtClean="0"/>
              <a:t>tRNA</a:t>
            </a:r>
            <a:r>
              <a:rPr lang="en-US" baseline="0" dirty="0" smtClean="0"/>
              <a:t> that suppresses amber stops, but it does so only when an </a:t>
            </a:r>
            <a:r>
              <a:rPr lang="en-US" baseline="0" dirty="0" err="1" smtClean="0"/>
              <a:t>aminoacyl-tRNA</a:t>
            </a:r>
            <a:r>
              <a:rPr lang="en-US" baseline="0" dirty="0" smtClean="0"/>
              <a:t> </a:t>
            </a:r>
            <a:r>
              <a:rPr lang="en-US" baseline="0" dirty="0" err="1" smtClean="0"/>
              <a:t>synthetase</a:t>
            </a:r>
            <a:r>
              <a:rPr lang="en-US" baseline="0" dirty="0" smtClean="0"/>
              <a:t> is present.  Or, you might want a transcription factor that activates a promoter in the presence of a small molecule, but you may also want to require that it does not activate the promoter when the small molecule is absent.</a:t>
            </a:r>
          </a:p>
          <a:p>
            <a:endParaRPr lang="en-US" baseline="0" dirty="0" smtClean="0"/>
          </a:p>
          <a:p>
            <a:r>
              <a:rPr lang="en-US" baseline="0" dirty="0" smtClean="0"/>
              <a:t>For these sorts of situations, the established way to do it is a dual selection.  However, with the advent of deep sequencing there are new approaches which we’ll discuss in the multiplex characterization lecture.  In a dual selection, you start with a synthetic selection, but your selectable marker can be positive (as we did before) or negative.  Meaning, we have a reporter gene that when activated will kill the cell.  Such experiments also require a stimulus.  In the case of the </a:t>
            </a:r>
            <a:r>
              <a:rPr lang="en-US" baseline="0" dirty="0" err="1" smtClean="0"/>
              <a:t>tRNA</a:t>
            </a:r>
            <a:r>
              <a:rPr lang="en-US" baseline="0" dirty="0" smtClean="0"/>
              <a:t> that requires a specific </a:t>
            </a:r>
            <a:r>
              <a:rPr lang="en-US" baseline="0" dirty="0" err="1" smtClean="0"/>
              <a:t>synthetase</a:t>
            </a:r>
            <a:r>
              <a:rPr lang="en-US" baseline="0" dirty="0" smtClean="0"/>
              <a:t>, that stimulus is the </a:t>
            </a:r>
            <a:r>
              <a:rPr lang="en-US" baseline="0" dirty="0" err="1" smtClean="0"/>
              <a:t>synthetase</a:t>
            </a:r>
            <a:r>
              <a:rPr lang="en-US" baseline="0" dirty="0" smtClean="0"/>
              <a:t>.  In the case of the transcription factor that requires a small molecule, the stimulus is the small molecule.  You perform dual selections in two rounds:  you first apply the positive selection in the presence of the stimulus, and then you withhold the stimulus and apply the negative selection.</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Directed evolution experiments typically involve</a:t>
            </a:r>
            <a:r>
              <a:rPr lang="en-US" baseline="0" dirty="0" smtClean="0"/>
              <a:t> smaller libraries and therefore can be screened individually.  They are used to improve or tweak a nascent activity, and they are usually iterative—you make small advances in fitness in each round of mutagenesis.</a:t>
            </a:r>
          </a:p>
          <a:p>
            <a:endParaRPr lang="en-US" dirty="0" smtClean="0"/>
          </a:p>
          <a:p>
            <a:r>
              <a:rPr lang="en-US" dirty="0" smtClean="0"/>
              <a:t>Combinatorial libraries typically are quite large</a:t>
            </a:r>
            <a:r>
              <a:rPr lang="en-US" baseline="0" dirty="0" smtClean="0"/>
              <a:t> (greater than 1 million) and therefore require selections.  You can use them to find activities that do not pre-exist, and you typically do them only once.  It is common to start an experiment with a combinatorial library to get an initial hit, and then optimize that hit through directed evolution methods.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go back and examine the Arnold study.</a:t>
            </a:r>
            <a:r>
              <a:rPr lang="en-US" baseline="0" dirty="0" smtClean="0"/>
              <a:t>  In this study, they actually do a dual selection.  So, I’ve changed the diagram here to indicate that the selectable marker is not just a cat gene, it’s going to  be a little genetic circuit that can be selected for or against.</a:t>
            </a:r>
          </a:p>
        </p:txBody>
      </p:sp>
      <p:sp>
        <p:nvSpPr>
          <p:cNvPr id="4" name="Slide Number Placeholder 3"/>
          <p:cNvSpPr>
            <a:spLocks noGrp="1"/>
          </p:cNvSpPr>
          <p:nvPr>
            <p:ph type="sldNum" sz="quarter" idx="10"/>
          </p:nvPr>
        </p:nvSpPr>
        <p:spPr/>
        <p:txBody>
          <a:bodyPr/>
          <a:lstStyle/>
          <a:p>
            <a:fld id="{D453BF83-14DB-435B-A2F6-2F18B1BE4526}"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positive selection, they employ the </a:t>
            </a:r>
            <a:r>
              <a:rPr lang="en-US" dirty="0" err="1" smtClean="0"/>
              <a:t>PluxI</a:t>
            </a:r>
            <a:r>
              <a:rPr lang="en-US" dirty="0" smtClean="0"/>
              <a:t>-cat construct</a:t>
            </a:r>
            <a:r>
              <a:rPr lang="en-US" baseline="0" dirty="0" smtClean="0"/>
              <a:t> as discussed before.  For the negative selection, the </a:t>
            </a:r>
            <a:r>
              <a:rPr lang="en-US" baseline="0" dirty="0" err="1" smtClean="0"/>
              <a:t>LuxI</a:t>
            </a:r>
            <a:r>
              <a:rPr lang="en-US" baseline="0" dirty="0" smtClean="0"/>
              <a:t> promoter drives the blip gene encoding a beta-lactamase inhibitory protein.  They also provide a </a:t>
            </a:r>
            <a:r>
              <a:rPr lang="en-US" baseline="0" dirty="0" err="1" smtClean="0"/>
              <a:t>consistutively</a:t>
            </a:r>
            <a:r>
              <a:rPr lang="en-US" baseline="0" dirty="0" smtClean="0"/>
              <a:t>-expressed </a:t>
            </a:r>
            <a:r>
              <a:rPr lang="en-US" baseline="0" dirty="0" err="1" smtClean="0"/>
              <a:t>Bla</a:t>
            </a:r>
            <a:r>
              <a:rPr lang="en-US" baseline="0" dirty="0" smtClean="0"/>
              <a:t> gene.  The selection strain here is ampicillin resistant.  However, if </a:t>
            </a:r>
            <a:r>
              <a:rPr lang="en-US" baseline="0" dirty="0" err="1" smtClean="0"/>
              <a:t>PluxI</a:t>
            </a:r>
            <a:r>
              <a:rPr lang="en-US" baseline="0" dirty="0" smtClean="0"/>
              <a:t> is activated, BLIP is expressed, </a:t>
            </a:r>
            <a:r>
              <a:rPr lang="en-US" baseline="0" dirty="0" err="1" smtClean="0"/>
              <a:t>Bla</a:t>
            </a:r>
            <a:r>
              <a:rPr lang="en-US" baseline="0" dirty="0" smtClean="0"/>
              <a:t> is inactivated, and the cells die on the antibiotic.  So, you can select against a functional </a:t>
            </a:r>
            <a:r>
              <a:rPr lang="en-US" baseline="0" dirty="0" err="1" smtClean="0"/>
              <a:t>LuxR</a:t>
            </a:r>
            <a:r>
              <a:rPr lang="en-US" baseline="0" dirty="0" smtClean="0"/>
              <a:t>.</a:t>
            </a:r>
          </a:p>
          <a:p>
            <a:endParaRPr lang="en-US" baseline="0" dirty="0" smtClean="0"/>
          </a:p>
          <a:p>
            <a:r>
              <a:rPr lang="en-US" baseline="0" dirty="0" smtClean="0"/>
              <a:t>Operationally, they first apply the ON selection in the presence of their new small molecule </a:t>
            </a:r>
            <a:r>
              <a:rPr lang="en-US" sz="1200" dirty="0" smtClean="0">
                <a:solidFill>
                  <a:schemeClr val="tx2">
                    <a:lumMod val="60000"/>
                    <a:lumOff val="40000"/>
                  </a:schemeClr>
                </a:solidFill>
              </a:rPr>
              <a:t>C10HSL.  They then apply the negative selection in the presence of the old small molecule 3OC6HSL.  If you just apply the positive selection in such an experiment,</a:t>
            </a:r>
            <a:r>
              <a:rPr lang="en-US" sz="1200" baseline="0" dirty="0" smtClean="0">
                <a:solidFill>
                  <a:schemeClr val="tx2">
                    <a:lumMod val="60000"/>
                    <a:lumOff val="40000"/>
                  </a:schemeClr>
                </a:solidFill>
              </a:rPr>
              <a:t> you tend to pull out many variants that are </a:t>
            </a:r>
            <a:r>
              <a:rPr lang="en-US" sz="1200" baseline="0" dirty="0" err="1" smtClean="0">
                <a:solidFill>
                  <a:schemeClr val="tx2">
                    <a:lumMod val="60000"/>
                    <a:lumOff val="40000"/>
                  </a:schemeClr>
                </a:solidFill>
              </a:rPr>
              <a:t>consititively</a:t>
            </a:r>
            <a:r>
              <a:rPr lang="en-US" sz="1200" baseline="0" dirty="0" smtClean="0">
                <a:solidFill>
                  <a:schemeClr val="tx2">
                    <a:lumMod val="60000"/>
                    <a:lumOff val="40000"/>
                  </a:schemeClr>
                </a:solidFill>
              </a:rPr>
              <a:t> on either by responding to an endogenous metabolite or by an internal conformation change.  However, when you include the negative selection, the only things that can pass both selections are the ones specific to the small molecule.</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41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critical thing you must understand about combinatorial libraries is the means of calculating</a:t>
            </a:r>
            <a:r>
              <a:rPr lang="en-US" baseline="0" dirty="0" smtClean="0"/>
              <a:t> diversity.  For this, let’s consider combinations of gumballs.</a:t>
            </a:r>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Suppose</a:t>
            </a:r>
            <a:r>
              <a:rPr lang="en-US" baseline="0" dirty="0" smtClean="0"/>
              <a:t> we have a gumball machine, and there are 20 different colors of gumballs inside, each occurring at the same frequency.  </a:t>
            </a:r>
          </a:p>
          <a:p>
            <a:r>
              <a:rPr lang="en-US" baseline="0" dirty="0" smtClean="0"/>
              <a:t>(click) </a:t>
            </a:r>
          </a:p>
          <a:p>
            <a:r>
              <a:rPr lang="en-US" baseline="0" dirty="0" smtClean="0"/>
              <a:t>If you pick 6 of them and get sequences of 6 colors, how many different permutations of these sequences are there?</a:t>
            </a:r>
          </a:p>
          <a:p>
            <a:r>
              <a:rPr lang="en-US" baseline="0" dirty="0" smtClean="0"/>
              <a:t>(click)</a:t>
            </a:r>
          </a:p>
          <a:p>
            <a:r>
              <a:rPr lang="en-US" baseline="0" dirty="0" smtClean="0"/>
              <a:t>So, there are 20 at this position, 20 at that position, and so on for 6 positions, so there are 20^6 permutations, or around 60 million variants that potentially could exist within this space.  </a:t>
            </a:r>
          </a:p>
        </p:txBody>
      </p:sp>
      <p:sp>
        <p:nvSpPr>
          <p:cNvPr id="4" name="Slide Number Placeholder 3"/>
          <p:cNvSpPr>
            <a:spLocks noGrp="1"/>
          </p:cNvSpPr>
          <p:nvPr>
            <p:ph type="sldNum" sz="quarter" idx="10"/>
          </p:nvPr>
        </p:nvSpPr>
        <p:spPr/>
        <p:txBody>
          <a:bodyPr/>
          <a:lstStyle/>
          <a:p>
            <a:fld id="{D453BF83-14DB-435B-A2F6-2F18B1BE4526}"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When transforming plasmids into cells, it is generally assumed that by far the </a:t>
            </a:r>
            <a:r>
              <a:rPr lang="en-US" sz="1200" dirty="0" smtClean="0">
                <a:solidFill>
                  <a:schemeClr val="accent2">
                    <a:lumMod val="60000"/>
                    <a:lumOff val="40000"/>
                  </a:schemeClr>
                </a:solidFill>
                <a:latin typeface="Calibri" pitchFamily="34" charset="0"/>
              </a:rPr>
              <a:t>limiting step is transformation.  You can assume that there are a few orders of magnitude more DNAs in the reaction than actually get into a cell, so you only need to consider transformation.  This of</a:t>
            </a:r>
            <a:r>
              <a:rPr lang="en-US" sz="1200" baseline="0" dirty="0" smtClean="0">
                <a:solidFill>
                  <a:schemeClr val="accent2">
                    <a:lumMod val="60000"/>
                    <a:lumOff val="40000"/>
                  </a:schemeClr>
                </a:solidFill>
                <a:latin typeface="Calibri" pitchFamily="34" charset="0"/>
              </a:rPr>
              <a:t> course assumes that you are using cells in your experiment.  For all in-vitro experiments, you must use other strategies to determine the diversity which involve following how much DNA is present at every step of the experiment.</a:t>
            </a:r>
            <a:endParaRPr lang="en-US" sz="1200" dirty="0" smtClean="0">
              <a:solidFill>
                <a:schemeClr val="accent2">
                  <a:lumMod val="60000"/>
                  <a:lumOff val="40000"/>
                </a:schemeClr>
              </a:solidFill>
              <a:latin typeface="Calibri" pitchFamily="34" charset="0"/>
            </a:endParaRPr>
          </a:p>
          <a:p>
            <a:pPr marL="457200" lvl="0" indent="-457200">
              <a:buFont typeface="Wingdings" pitchFamily="2" charset="2"/>
              <a:buChar char="§"/>
            </a:pP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You should assume that each colony is derived from a </a:t>
            </a:r>
            <a:r>
              <a:rPr lang="en-US" sz="1200" dirty="0" smtClean="0">
                <a:solidFill>
                  <a:schemeClr val="accent2">
                    <a:lumMod val="60000"/>
                    <a:lumOff val="40000"/>
                  </a:schemeClr>
                </a:solidFill>
                <a:latin typeface="Calibri" pitchFamily="34" charset="0"/>
              </a:rPr>
              <a:t>single unique member</a:t>
            </a:r>
            <a:r>
              <a:rPr lang="en-US" sz="1200" dirty="0" smtClean="0">
                <a:solidFill>
                  <a:srgbClr val="1F497D">
                    <a:lumMod val="20000"/>
                    <a:lumOff val="80000"/>
                  </a:srgbClr>
                </a:solidFill>
                <a:latin typeface="Calibri" pitchFamily="34" charset="0"/>
              </a:rPr>
              <a:t> of the library.</a:t>
            </a:r>
          </a:p>
          <a:p>
            <a:pPr marL="457200" lvl="0" indent="-457200">
              <a:buFont typeface="Wingdings" pitchFamily="2" charset="2"/>
              <a:buChar char="§"/>
            </a:pP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So, The </a:t>
            </a:r>
            <a:r>
              <a:rPr lang="en-US" sz="1200" dirty="0" smtClean="0">
                <a:solidFill>
                  <a:schemeClr val="accent2">
                    <a:lumMod val="60000"/>
                    <a:lumOff val="40000"/>
                  </a:schemeClr>
                </a:solidFill>
                <a:latin typeface="Calibri" pitchFamily="34" charset="0"/>
              </a:rPr>
              <a:t>diversity</a:t>
            </a:r>
            <a:r>
              <a:rPr lang="en-US" sz="1200" dirty="0" smtClean="0">
                <a:solidFill>
                  <a:srgbClr val="1F497D">
                    <a:lumMod val="20000"/>
                    <a:lumOff val="80000"/>
                  </a:srgbClr>
                </a:solidFill>
                <a:latin typeface="Calibri" pitchFamily="34" charset="0"/>
              </a:rPr>
              <a:t> of a library is the number of colonies observed following transformation.  It</a:t>
            </a:r>
            <a:r>
              <a:rPr lang="en-US" sz="1200" baseline="0" dirty="0" smtClean="0">
                <a:solidFill>
                  <a:srgbClr val="1F497D">
                    <a:lumMod val="20000"/>
                    <a:lumOff val="80000"/>
                  </a:srgbClr>
                </a:solidFill>
                <a:latin typeface="Calibri" pitchFamily="34" charset="0"/>
              </a:rPr>
              <a:t> is very common for multiple plasmids to enter a single cell under the concentrated conditions used in these fabrication schemes—you must use a lot of DNA to hit these high colony counts.  However, that extra diversity is difficult to measure and will depend on the quality and amount of your ligation product.  For large libraries, the existence of this </a:t>
            </a:r>
            <a:r>
              <a:rPr lang="en-US" sz="1200" baseline="0" dirty="0" err="1" smtClean="0">
                <a:solidFill>
                  <a:srgbClr val="1F497D">
                    <a:lumMod val="20000"/>
                    <a:lumOff val="80000"/>
                  </a:srgbClr>
                </a:solidFill>
                <a:latin typeface="Calibri" pitchFamily="34" charset="0"/>
              </a:rPr>
              <a:t>cotransformation</a:t>
            </a:r>
            <a:r>
              <a:rPr lang="en-US" sz="1200" baseline="0" dirty="0" smtClean="0">
                <a:solidFill>
                  <a:srgbClr val="1F497D">
                    <a:lumMod val="20000"/>
                    <a:lumOff val="80000"/>
                  </a:srgbClr>
                </a:solidFill>
                <a:latin typeface="Calibri" pitchFamily="34" charset="0"/>
              </a:rPr>
              <a:t> background can effect the outcome of selections, but it does not </a:t>
            </a:r>
            <a:r>
              <a:rPr lang="en-US" sz="1200" baseline="0" dirty="0" err="1" smtClean="0">
                <a:solidFill>
                  <a:srgbClr val="1F497D">
                    <a:lumMod val="20000"/>
                    <a:lumOff val="80000"/>
                  </a:srgbClr>
                </a:solidFill>
                <a:latin typeface="Calibri" pitchFamily="34" charset="0"/>
              </a:rPr>
              <a:t>errode</a:t>
            </a:r>
            <a:r>
              <a:rPr lang="en-US" sz="1200" baseline="0" dirty="0" smtClean="0">
                <a:solidFill>
                  <a:srgbClr val="1F497D">
                    <a:lumMod val="20000"/>
                    <a:lumOff val="80000"/>
                  </a:srgbClr>
                </a:solidFill>
                <a:latin typeface="Calibri" pitchFamily="34" charset="0"/>
              </a:rPr>
              <a:t> the confidence in confidence that your library is sufficiently inclusive.  Your diversity is minimally the number of </a:t>
            </a:r>
            <a:r>
              <a:rPr lang="en-US" sz="1200" baseline="0" dirty="0" err="1" smtClean="0">
                <a:solidFill>
                  <a:srgbClr val="1F497D">
                    <a:lumMod val="20000"/>
                    <a:lumOff val="80000"/>
                  </a:srgbClr>
                </a:solidFill>
                <a:latin typeface="Calibri" pitchFamily="34" charset="0"/>
              </a:rPr>
              <a:t>transformants</a:t>
            </a:r>
            <a:r>
              <a:rPr lang="en-US" sz="1200" baseline="0" dirty="0" smtClean="0">
                <a:solidFill>
                  <a:srgbClr val="1F497D">
                    <a:lumMod val="20000"/>
                    <a:lumOff val="80000"/>
                  </a:srgbClr>
                </a:solidFill>
                <a:latin typeface="Calibri" pitchFamily="34" charset="0"/>
              </a:rPr>
              <a:t> you observe—it might be a little higher in practice.</a:t>
            </a: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Due to the large numbers involved, this is usually quantified by plating </a:t>
            </a:r>
            <a:r>
              <a:rPr lang="en-US" sz="1200" dirty="0" smtClean="0">
                <a:solidFill>
                  <a:schemeClr val="accent2">
                    <a:lumMod val="60000"/>
                    <a:lumOff val="40000"/>
                  </a:schemeClr>
                </a:solidFill>
                <a:latin typeface="Calibri" pitchFamily="34" charset="0"/>
              </a:rPr>
              <a:t>dilutions</a:t>
            </a:r>
            <a:r>
              <a:rPr lang="en-US" sz="1200" dirty="0" smtClean="0">
                <a:solidFill>
                  <a:srgbClr val="1F497D">
                    <a:lumMod val="20000"/>
                    <a:lumOff val="80000"/>
                  </a:srgbClr>
                </a:solidFill>
                <a:latin typeface="Calibri" pitchFamily="34" charset="0"/>
              </a:rPr>
              <a:t> of the library on multiple plates and then back-calculating the diversity</a:t>
            </a:r>
          </a:p>
          <a:p>
            <a:pPr marL="457200" lvl="0" indent="-457200">
              <a:buFont typeface="Wingdings" pitchFamily="2" charset="2"/>
              <a:buChar char="§"/>
            </a:pP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This is referred to as “</a:t>
            </a:r>
            <a:r>
              <a:rPr lang="en-US" sz="1200" dirty="0" err="1" smtClean="0">
                <a:solidFill>
                  <a:schemeClr val="accent2">
                    <a:lumMod val="60000"/>
                    <a:lumOff val="40000"/>
                  </a:schemeClr>
                </a:solidFill>
                <a:latin typeface="Calibri" pitchFamily="34" charset="0"/>
              </a:rPr>
              <a:t>titering</a:t>
            </a:r>
            <a:r>
              <a:rPr lang="en-US" sz="1200" dirty="0" smtClean="0">
                <a:solidFill>
                  <a:schemeClr val="accent2">
                    <a:lumMod val="60000"/>
                    <a:lumOff val="40000"/>
                  </a:schemeClr>
                </a:solidFill>
                <a:latin typeface="Calibri" pitchFamily="34" charset="0"/>
              </a:rPr>
              <a:t> the library</a:t>
            </a:r>
            <a:r>
              <a:rPr lang="en-US" sz="1200" dirty="0" smtClean="0">
                <a:solidFill>
                  <a:srgbClr val="1F497D">
                    <a:lumMod val="20000"/>
                    <a:lumOff val="80000"/>
                  </a:srgbClr>
                </a:solidFill>
                <a:latin typeface="Calibri" pitchFamily="34" charset="0"/>
              </a:rPr>
              <a:t>”</a:t>
            </a:r>
          </a:p>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When you construct a combinatorial library, you are</a:t>
            </a:r>
            <a:r>
              <a:rPr lang="en-US" baseline="0" dirty="0" smtClean="0"/>
              <a:t> not explicitly synthesizing each member of the library.  You are sampling this combinatorial space randomly, so there are issues of diversity and inclusion in your library.  So, in practice you need to make more library members than are actually present in the theoretical library. </a:t>
            </a:r>
            <a:r>
              <a:rPr lang="en-US" sz="1200" dirty="0" smtClean="0">
                <a:solidFill>
                  <a:srgbClr val="1F497D">
                    <a:lumMod val="20000"/>
                    <a:lumOff val="80000"/>
                  </a:srgbClr>
                </a:solidFill>
                <a:latin typeface="Calibri" pitchFamily="34" charset="0"/>
              </a:rPr>
              <a:t>Let’s say I glue the 6 gumballs together into </a:t>
            </a:r>
            <a:r>
              <a:rPr lang="en-US" sz="1200" dirty="0" err="1" smtClean="0">
                <a:solidFill>
                  <a:srgbClr val="1F497D">
                    <a:lumMod val="20000"/>
                    <a:lumOff val="80000"/>
                  </a:srgbClr>
                </a:solidFill>
                <a:latin typeface="Calibri" pitchFamily="34" charset="0"/>
              </a:rPr>
              <a:t>hexamers</a:t>
            </a:r>
            <a:r>
              <a:rPr lang="en-US" sz="1200" dirty="0" smtClean="0">
                <a:solidFill>
                  <a:srgbClr val="1F497D">
                    <a:lumMod val="20000"/>
                    <a:lumOff val="80000"/>
                  </a:srgbClr>
                </a:solidFill>
                <a:latin typeface="Calibri" pitchFamily="34" charset="0"/>
              </a:rPr>
              <a:t>.</a:t>
            </a:r>
            <a:r>
              <a:rPr lang="en-US" sz="1200" baseline="0" dirty="0" smtClean="0">
                <a:solidFill>
                  <a:srgbClr val="1F497D">
                    <a:lumMod val="20000"/>
                    <a:lumOff val="80000"/>
                  </a:srgbClr>
                </a:solidFill>
                <a:latin typeface="Calibri" pitchFamily="34" charset="0"/>
              </a:rPr>
              <a:t>  The analogy of the gumballs is to amino acids (hence 20), or to bases (of which there are 4), or to a set of parts that could be any number.  Each member of the library can be considered as the List of chosen members at each site, and here we represent that as a </a:t>
            </a:r>
            <a:r>
              <a:rPr lang="en-US" sz="1200" baseline="0" dirty="0" err="1" smtClean="0">
                <a:solidFill>
                  <a:srgbClr val="1F497D">
                    <a:lumMod val="20000"/>
                    <a:lumOff val="80000"/>
                  </a:srgbClr>
                </a:solidFill>
                <a:latin typeface="Calibri" pitchFamily="34" charset="0"/>
              </a:rPr>
              <a:t>hexamer</a:t>
            </a:r>
            <a:r>
              <a:rPr lang="en-US" sz="1200" baseline="0" dirty="0" smtClean="0">
                <a:solidFill>
                  <a:srgbClr val="1F497D">
                    <a:lumMod val="20000"/>
                    <a:lumOff val="80000"/>
                  </a:srgbClr>
                </a:solidFill>
                <a:latin typeface="Calibri" pitchFamily="34" charset="0"/>
              </a:rPr>
              <a:t> of gumballs glued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1F497D">
                  <a:lumMod val="20000"/>
                  <a:lumOff val="80000"/>
                </a:srgbClr>
              </a:solidFill>
              <a:latin typeface="Calibr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1F497D">
                    <a:lumMod val="20000"/>
                    <a:lumOff val="80000"/>
                  </a:srgbClr>
                </a:solidFill>
                <a:latin typeface="Calibri" pitchFamily="34" charset="0"/>
              </a:rPr>
              <a:t>How many of these random </a:t>
            </a:r>
            <a:r>
              <a:rPr lang="en-US" sz="1200" dirty="0" err="1" smtClean="0">
                <a:solidFill>
                  <a:srgbClr val="1F497D">
                    <a:lumMod val="20000"/>
                    <a:lumOff val="80000"/>
                  </a:srgbClr>
                </a:solidFill>
                <a:latin typeface="Calibri" pitchFamily="34" charset="0"/>
              </a:rPr>
              <a:t>hexamers</a:t>
            </a:r>
            <a:r>
              <a:rPr lang="en-US" sz="1200" dirty="0" smtClean="0">
                <a:solidFill>
                  <a:srgbClr val="1F497D">
                    <a:lumMod val="20000"/>
                    <a:lumOff val="80000"/>
                  </a:srgbClr>
                </a:solidFill>
                <a:latin typeface="Calibri" pitchFamily="34" charset="0"/>
              </a:rPr>
              <a:t> do I have to make to have a 99% probability that I have at least one of each theoretical member?</a:t>
            </a:r>
          </a:p>
          <a:p>
            <a:endParaRPr lang="en-US" dirty="0" smtClean="0"/>
          </a:p>
          <a:p>
            <a:r>
              <a:rPr lang="en-US" dirty="0" smtClean="0"/>
              <a:t>(click)</a:t>
            </a:r>
          </a:p>
          <a:p>
            <a:endParaRPr lang="en-US" dirty="0" smtClean="0"/>
          </a:p>
          <a:p>
            <a:r>
              <a:rPr lang="en-US" dirty="0" smtClean="0"/>
              <a:t>N</a:t>
            </a:r>
            <a:r>
              <a:rPr lang="en-US" baseline="0" dirty="0" smtClean="0"/>
              <a:t> is the theoretical diversity which we calculated as 60 million.  P is the actual diversity that we’ll measure when we titer the library.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we need to determine what value of P is sufficient to have</a:t>
            </a:r>
            <a:r>
              <a:rPr lang="en-US" baseline="0" dirty="0" smtClean="0"/>
              <a:t> confidence that at least one of every theoretical member is represented by the library.  That calculation, whose derivation is provided in this reference, is given by P= 1-e^-p/n.  If we set that value to .99.  We can solve for p in terms of 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a:t>
            </a:r>
          </a:p>
          <a:p>
            <a:endParaRPr lang="en-US" dirty="0" smtClean="0"/>
          </a:p>
          <a:p>
            <a:r>
              <a:rPr lang="en-US" dirty="0" smtClean="0"/>
              <a:t>And we find out that</a:t>
            </a:r>
            <a:r>
              <a:rPr lang="en-US" baseline="0" dirty="0" smtClean="0"/>
              <a:t> that this all boils down to a simple calculation of multiplying the theoretical diversity by 4.6 to get the number of colonies you must hit to have confidence that the library is complete.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other issues with sampling are bias and general library quality.  Either of these mechanisms can lead</a:t>
            </a:r>
            <a:r>
              <a:rPr lang="en-US" baseline="0" dirty="0" smtClean="0"/>
              <a:t> to a library that does not contain all theoretical members.</a:t>
            </a:r>
          </a:p>
          <a:p>
            <a:endParaRPr lang="en-US" baseline="0" dirty="0" smtClean="0"/>
          </a:p>
          <a:p>
            <a:pPr marL="457200" lvl="0" indent="-457200">
              <a:buFont typeface="Wingdings" pitchFamily="2" charset="2"/>
              <a:buChar char="§"/>
            </a:pPr>
            <a:r>
              <a:rPr lang="en-US" baseline="0" dirty="0" smtClean="0"/>
              <a:t>When you order N’s in an </a:t>
            </a:r>
            <a:r>
              <a:rPr lang="en-US" baseline="0" dirty="0" err="1" smtClean="0"/>
              <a:t>oligo</a:t>
            </a:r>
            <a:r>
              <a:rPr lang="en-US" baseline="0" dirty="0" smtClean="0"/>
              <a:t> sequence, you don’t always get an </a:t>
            </a:r>
            <a:r>
              <a:rPr lang="en-US" baseline="0" dirty="0" err="1" smtClean="0"/>
              <a:t>equimolar</a:t>
            </a:r>
            <a:r>
              <a:rPr lang="en-US" baseline="0" dirty="0" smtClean="0"/>
              <a:t> mix of the bases.  So, you need to sequence a few clones and confirm that they came out well balanced.  Over the years, </a:t>
            </a:r>
            <a:r>
              <a:rPr lang="en-US" baseline="0" dirty="0" err="1" smtClean="0"/>
              <a:t>oligo</a:t>
            </a:r>
            <a:r>
              <a:rPr lang="en-US" baseline="0" dirty="0" smtClean="0"/>
              <a:t> quality has improved, and usually this isn’t a big problem, but you do need to check it.  If they are not random, resynthesizing the </a:t>
            </a:r>
            <a:r>
              <a:rPr lang="en-US" baseline="0" dirty="0" err="1" smtClean="0"/>
              <a:t>oligo</a:t>
            </a:r>
            <a:r>
              <a:rPr lang="en-US" baseline="0" dirty="0" smtClean="0"/>
              <a:t> usually will fix the problem.</a:t>
            </a:r>
            <a:endParaRPr lang="en-US" sz="1200" baseline="0" dirty="0" smtClean="0">
              <a:solidFill>
                <a:srgbClr val="1F497D">
                  <a:lumMod val="20000"/>
                  <a:lumOff val="80000"/>
                </a:srgbClr>
              </a:solidFill>
              <a:latin typeface="Calibri" pitchFamily="34" charset="0"/>
            </a:endParaRPr>
          </a:p>
          <a:p>
            <a:pPr marL="457200" lvl="0" indent="-457200">
              <a:buFont typeface="Wingdings" pitchFamily="2" charset="2"/>
              <a:buChar char="§"/>
            </a:pPr>
            <a:endParaRPr lang="en-US" sz="1200" baseline="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Even if the </a:t>
            </a:r>
            <a:r>
              <a:rPr lang="en-US" sz="1200" dirty="0" err="1" smtClean="0">
                <a:solidFill>
                  <a:srgbClr val="1F497D">
                    <a:lumMod val="20000"/>
                    <a:lumOff val="80000"/>
                  </a:srgbClr>
                </a:solidFill>
                <a:latin typeface="Calibri" pitchFamily="34" charset="0"/>
              </a:rPr>
              <a:t>oligos</a:t>
            </a:r>
            <a:r>
              <a:rPr lang="en-US" sz="1200" dirty="0" smtClean="0">
                <a:solidFill>
                  <a:srgbClr val="1F497D">
                    <a:lumMod val="20000"/>
                    <a:lumOff val="80000"/>
                  </a:srgbClr>
                </a:solidFill>
                <a:latin typeface="Calibri" pitchFamily="34" charset="0"/>
              </a:rPr>
              <a:t> are truly random, some</a:t>
            </a:r>
            <a:r>
              <a:rPr lang="en-US" sz="1200" baseline="0" dirty="0" smtClean="0">
                <a:solidFill>
                  <a:srgbClr val="1F497D">
                    <a:lumMod val="20000"/>
                    <a:lumOff val="80000"/>
                  </a:srgbClr>
                </a:solidFill>
                <a:latin typeface="Calibri" pitchFamily="34" charset="0"/>
              </a:rPr>
              <a:t> methods used for fabrication, notably </a:t>
            </a:r>
            <a:r>
              <a:rPr lang="en-US" sz="1200" baseline="0" dirty="0" err="1" smtClean="0">
                <a:solidFill>
                  <a:srgbClr val="1F497D">
                    <a:lumMod val="20000"/>
                    <a:lumOff val="80000"/>
                  </a:srgbClr>
                </a:solidFill>
                <a:latin typeface="Calibri" pitchFamily="34" charset="0"/>
              </a:rPr>
              <a:t>QuikChange</a:t>
            </a:r>
            <a:r>
              <a:rPr lang="en-US" sz="1200" baseline="0" dirty="0" smtClean="0">
                <a:solidFill>
                  <a:srgbClr val="1F497D">
                    <a:lumMod val="20000"/>
                    <a:lumOff val="80000"/>
                  </a:srgbClr>
                </a:solidFill>
                <a:latin typeface="Calibri" pitchFamily="34" charset="0"/>
              </a:rPr>
              <a:t>, can cause bias due to biased annealing of the </a:t>
            </a:r>
            <a:r>
              <a:rPr lang="en-US" sz="1200" baseline="0" dirty="0" err="1" smtClean="0">
                <a:solidFill>
                  <a:srgbClr val="1F497D">
                    <a:lumMod val="20000"/>
                    <a:lumOff val="80000"/>
                  </a:srgbClr>
                </a:solidFill>
                <a:latin typeface="Calibri" pitchFamily="34" charset="0"/>
              </a:rPr>
              <a:t>oligos</a:t>
            </a:r>
            <a:r>
              <a:rPr lang="en-US" sz="1200" baseline="0" dirty="0" smtClean="0">
                <a:solidFill>
                  <a:srgbClr val="1F497D">
                    <a:lumMod val="20000"/>
                    <a:lumOff val="80000"/>
                  </a:srgbClr>
                </a:solidFill>
                <a:latin typeface="Calibri" pitchFamily="34" charset="0"/>
              </a:rPr>
              <a:t>.  Let’s say you put an extended run of N’s in an </a:t>
            </a:r>
            <a:r>
              <a:rPr lang="en-US" sz="1200" baseline="0" dirty="0" err="1" smtClean="0">
                <a:solidFill>
                  <a:srgbClr val="1F497D">
                    <a:lumMod val="20000"/>
                    <a:lumOff val="80000"/>
                  </a:srgbClr>
                </a:solidFill>
                <a:latin typeface="Calibri" pitchFamily="34" charset="0"/>
              </a:rPr>
              <a:t>oligo</a:t>
            </a:r>
            <a:r>
              <a:rPr lang="en-US" sz="1200" baseline="0" dirty="0" smtClean="0">
                <a:solidFill>
                  <a:srgbClr val="1F497D">
                    <a:lumMod val="20000"/>
                    <a:lumOff val="80000"/>
                  </a:srgbClr>
                </a:solidFill>
                <a:latin typeface="Calibri" pitchFamily="34" charset="0"/>
              </a:rPr>
              <a:t>.  When that sits down on a DNA during PCR, those </a:t>
            </a:r>
            <a:r>
              <a:rPr lang="en-US" sz="1200" baseline="0" dirty="0" err="1" smtClean="0">
                <a:solidFill>
                  <a:srgbClr val="1F497D">
                    <a:lumMod val="20000"/>
                    <a:lumOff val="80000"/>
                  </a:srgbClr>
                </a:solidFill>
                <a:latin typeface="Calibri" pitchFamily="34" charset="0"/>
              </a:rPr>
              <a:t>oligos</a:t>
            </a:r>
            <a:r>
              <a:rPr lang="en-US" sz="1200" baseline="0" dirty="0" smtClean="0">
                <a:solidFill>
                  <a:srgbClr val="1F497D">
                    <a:lumMod val="20000"/>
                    <a:lumOff val="80000"/>
                  </a:srgbClr>
                </a:solidFill>
                <a:latin typeface="Calibri" pitchFamily="34" charset="0"/>
              </a:rPr>
              <a:t> that have higher homology to the substrate will have a higher Tm and under some circumstances will preferentially bind.  This can be improved by making sure you include at least 20bp of homology in the annealing region of your </a:t>
            </a:r>
            <a:r>
              <a:rPr lang="en-US" sz="1200" baseline="0" dirty="0" err="1" smtClean="0">
                <a:solidFill>
                  <a:srgbClr val="1F497D">
                    <a:lumMod val="20000"/>
                    <a:lumOff val="80000"/>
                  </a:srgbClr>
                </a:solidFill>
                <a:latin typeface="Calibri" pitchFamily="34" charset="0"/>
              </a:rPr>
              <a:t>oligos</a:t>
            </a:r>
            <a:r>
              <a:rPr lang="en-US" sz="1200" baseline="0" dirty="0" smtClean="0">
                <a:solidFill>
                  <a:srgbClr val="1F497D">
                    <a:lumMod val="20000"/>
                    <a:lumOff val="80000"/>
                  </a:srgbClr>
                </a:solidFill>
                <a:latin typeface="Calibri" pitchFamily="34" charset="0"/>
              </a:rPr>
              <a:t> and avoiding any situation in which you are annealing to N-containing regions of an </a:t>
            </a:r>
            <a:r>
              <a:rPr lang="en-US" sz="1200" baseline="0" dirty="0" err="1" smtClean="0">
                <a:solidFill>
                  <a:srgbClr val="1F497D">
                    <a:lumMod val="20000"/>
                    <a:lumOff val="80000"/>
                  </a:srgbClr>
                </a:solidFill>
                <a:latin typeface="Calibri" pitchFamily="34" charset="0"/>
              </a:rPr>
              <a:t>oligo</a:t>
            </a:r>
            <a:r>
              <a:rPr lang="en-US" sz="1200" baseline="0" dirty="0" smtClean="0">
                <a:solidFill>
                  <a:srgbClr val="1F497D">
                    <a:lumMod val="20000"/>
                    <a:lumOff val="80000"/>
                  </a:srgbClr>
                </a:solidFill>
                <a:latin typeface="Calibri" pitchFamily="34" charset="0"/>
              </a:rPr>
              <a:t> against each other.</a:t>
            </a:r>
          </a:p>
          <a:p>
            <a:pPr marL="457200" lvl="0" indent="-457200">
              <a:buFont typeface="Wingdings" pitchFamily="2" charset="2"/>
              <a:buChar char="§"/>
            </a:pP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In the early days of doing this, much interest was in antibodies,</a:t>
            </a:r>
            <a:r>
              <a:rPr lang="en-US" sz="1200" baseline="0" dirty="0" smtClean="0">
                <a:solidFill>
                  <a:srgbClr val="1F497D">
                    <a:lumMod val="20000"/>
                    <a:lumOff val="80000"/>
                  </a:srgbClr>
                </a:solidFill>
                <a:latin typeface="Calibri" pitchFamily="34" charset="0"/>
              </a:rPr>
              <a:t> and many of these genes were toxic to the cells.  When you make libraries, many of the variants will be altered not just in their molecular function properties, but also in terms of their expression and toxicity profiles within the cell.  So, some members will grow better than others and can (in the worst case scenario) take over the library.</a:t>
            </a:r>
          </a:p>
          <a:p>
            <a:pPr marL="457200" lvl="0" indent="-457200">
              <a:buFont typeface="Wingdings" pitchFamily="2" charset="2"/>
              <a:buChar char="§"/>
            </a:pP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You can also cause bias by growing</a:t>
            </a:r>
            <a:r>
              <a:rPr lang="en-US" sz="1200" baseline="0" dirty="0" smtClean="0">
                <a:solidFill>
                  <a:srgbClr val="1F497D">
                    <a:lumMod val="20000"/>
                    <a:lumOff val="80000"/>
                  </a:srgbClr>
                </a:solidFill>
                <a:latin typeface="Calibri" pitchFamily="34" charset="0"/>
              </a:rPr>
              <a:t> your cells unevenly or over-diluting them during an outgrowth step.  For example, let’s say you spread your library on plates, but you do not do so uniformly.  You get some regions of the plate that are very sparse and others very dense with colonies.  Since colony size is dependent on the </a:t>
            </a:r>
            <a:r>
              <a:rPr lang="en-US" sz="1200" baseline="0" dirty="0" err="1" smtClean="0">
                <a:solidFill>
                  <a:srgbClr val="1F497D">
                    <a:lumMod val="20000"/>
                    <a:lumOff val="80000"/>
                  </a:srgbClr>
                </a:solidFill>
                <a:latin typeface="Calibri" pitchFamily="34" charset="0"/>
              </a:rPr>
              <a:t>the</a:t>
            </a:r>
            <a:r>
              <a:rPr lang="en-US" sz="1200" baseline="0" dirty="0" smtClean="0">
                <a:solidFill>
                  <a:srgbClr val="1F497D">
                    <a:lumMod val="20000"/>
                    <a:lumOff val="80000"/>
                  </a:srgbClr>
                </a:solidFill>
                <a:latin typeface="Calibri" pitchFamily="34" charset="0"/>
              </a:rPr>
              <a:t> local density, you’ll get smaller colonies in dense regions.  As a result, those colonies that landed in a sparse region of the plate will become overrepresented in your library causing bias.</a:t>
            </a:r>
          </a:p>
          <a:p>
            <a:pPr marL="457200" lvl="0" indent="-457200">
              <a:buFont typeface="Wingdings" pitchFamily="2" charset="2"/>
              <a:buChar char="§"/>
            </a:pPr>
            <a:endParaRPr lang="en-US" sz="1200" baseline="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There are also some general quality issues you must consider in your library.  For example, if you do not be careful to choose a vector in which the insert is 1/3 to ¼ the size of the entire plasmid, you’ll get </a:t>
            </a:r>
            <a:r>
              <a:rPr lang="en-US" sz="1200" dirty="0" err="1" smtClean="0">
                <a:solidFill>
                  <a:srgbClr val="1F497D">
                    <a:lumMod val="20000"/>
                    <a:lumOff val="80000"/>
                  </a:srgbClr>
                </a:solidFill>
                <a:latin typeface="Calibri" pitchFamily="34" charset="0"/>
              </a:rPr>
              <a:t>monocut</a:t>
            </a:r>
            <a:r>
              <a:rPr lang="en-US" sz="1200" dirty="0" smtClean="0">
                <a:solidFill>
                  <a:srgbClr val="1F497D">
                    <a:lumMod val="20000"/>
                    <a:lumOff val="80000"/>
                  </a:srgbClr>
                </a:solidFill>
                <a:latin typeface="Calibri" pitchFamily="34" charset="0"/>
              </a:rPr>
              <a:t> vector in your digest that gives rise to a parent vector background.  So, it is not uncommon to make a large library that in practice is 90% parent plasmid.  If</a:t>
            </a:r>
            <a:r>
              <a:rPr lang="en-US" sz="1200" baseline="0" dirty="0" smtClean="0">
                <a:solidFill>
                  <a:srgbClr val="1F497D">
                    <a:lumMod val="20000"/>
                    <a:lumOff val="80000"/>
                  </a:srgbClr>
                </a:solidFill>
                <a:latin typeface="Calibri" pitchFamily="34" charset="0"/>
              </a:rPr>
              <a:t> you get this problem, you can fix it by pasting in a differently-sized spacer into your plasmid, and then making a new digest from that clone.</a:t>
            </a: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The processes of </a:t>
            </a:r>
            <a:r>
              <a:rPr lang="en-US" sz="1200" dirty="0" err="1" smtClean="0">
                <a:solidFill>
                  <a:srgbClr val="1F497D">
                    <a:lumMod val="20000"/>
                    <a:lumOff val="80000"/>
                  </a:srgbClr>
                </a:solidFill>
                <a:latin typeface="Calibri" pitchFamily="34" charset="0"/>
              </a:rPr>
              <a:t>oligo</a:t>
            </a:r>
            <a:r>
              <a:rPr lang="en-US" sz="1200" dirty="0" smtClean="0">
                <a:solidFill>
                  <a:srgbClr val="1F497D">
                    <a:lumMod val="20000"/>
                    <a:lumOff val="80000"/>
                  </a:srgbClr>
                </a:solidFill>
                <a:latin typeface="Calibri" pitchFamily="34" charset="0"/>
              </a:rPr>
              <a:t> fabrication and assembly can cause</a:t>
            </a:r>
            <a:r>
              <a:rPr lang="en-US" sz="1200" baseline="0" dirty="0" smtClean="0">
                <a:solidFill>
                  <a:srgbClr val="1F497D">
                    <a:lumMod val="20000"/>
                    <a:lumOff val="80000"/>
                  </a:srgbClr>
                </a:solidFill>
                <a:latin typeface="Calibri" pitchFamily="34" charset="0"/>
              </a:rPr>
              <a:t> other kinds of errors.  It is not uncommon to have a high frequency of point deletions around NNK sites in a library.  This often can be resolve by re-synthesizing the </a:t>
            </a:r>
            <a:r>
              <a:rPr lang="en-US" sz="1200" baseline="0" dirty="0" err="1" smtClean="0">
                <a:solidFill>
                  <a:srgbClr val="1F497D">
                    <a:lumMod val="20000"/>
                    <a:lumOff val="80000"/>
                  </a:srgbClr>
                </a:solidFill>
                <a:latin typeface="Calibri" pitchFamily="34" charset="0"/>
              </a:rPr>
              <a:t>oligos</a:t>
            </a:r>
            <a:r>
              <a:rPr lang="en-US" sz="1200" baseline="0" dirty="0" smtClean="0">
                <a:solidFill>
                  <a:srgbClr val="1F497D">
                    <a:lumMod val="20000"/>
                    <a:lumOff val="80000"/>
                  </a:srgbClr>
                </a:solidFill>
                <a:latin typeface="Calibri" pitchFamily="34" charset="0"/>
              </a:rPr>
              <a:t>, but sometimes it is caused by the assembly steps in which case you might consider a different fabrication strategy.</a:t>
            </a:r>
          </a:p>
          <a:p>
            <a:pPr marL="457200" lvl="0" indent="-457200">
              <a:buFont typeface="Wingdings" pitchFamily="2" charset="2"/>
              <a:buChar char="§"/>
            </a:pPr>
            <a:endParaRPr lang="en-US" sz="12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1200" dirty="0" smtClean="0">
                <a:solidFill>
                  <a:srgbClr val="1F497D">
                    <a:lumMod val="20000"/>
                    <a:lumOff val="80000"/>
                  </a:srgbClr>
                </a:solidFill>
                <a:latin typeface="Calibri" pitchFamily="34" charset="0"/>
              </a:rPr>
              <a:t>If you do NNK mutagenesis,</a:t>
            </a:r>
            <a:r>
              <a:rPr lang="en-US" sz="1200" baseline="0" dirty="0" smtClean="0">
                <a:solidFill>
                  <a:srgbClr val="1F497D">
                    <a:lumMod val="20000"/>
                    <a:lumOff val="80000"/>
                  </a:srgbClr>
                </a:solidFill>
                <a:latin typeface="Calibri" pitchFamily="34" charset="0"/>
              </a:rPr>
              <a:t> there will be TAG codons present.  If you are seeing TAAs or TGAs, then those aren’t supposed to be present and you should be worried.  If you are seeing TAG codons at a rate higher than 1 in 32, then there is bias in your library that is likely resulting from toxicity of the full-length protein.</a:t>
            </a:r>
            <a:endParaRPr lang="en-US" sz="1200" dirty="0" smtClean="0">
              <a:solidFill>
                <a:srgbClr val="1F497D">
                  <a:lumMod val="20000"/>
                  <a:lumOff val="80000"/>
                </a:srgbClr>
              </a:solidFill>
              <a:latin typeface="Calibri" pitchFamily="34" charset="0"/>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453BF83-14DB-435B-A2F6-2F18B1BE4526}"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5556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3426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0941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422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1827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0479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2000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87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pPr/>
              <a:t>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0824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4105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36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3661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7316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2316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4097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8762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38880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0021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EC237D-7FE1-4014-95FE-98916415EECD}" type="datetimeFigureOut">
              <a:rPr lang="en-US" smtClean="0"/>
              <a:pPr/>
              <a:t>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01066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6629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110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33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EC237D-7FE1-4014-95FE-98916415EECD}" type="datetimeFigureOut">
              <a:rPr lang="en-US" smtClean="0"/>
              <a:pPr/>
              <a:t>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EC237D-7FE1-4014-95FE-98916415EECD}" type="datetimeFigureOut">
              <a:rPr lang="en-US" smtClean="0"/>
              <a:pPr/>
              <a:t>1/10/2014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EC237D-7FE1-4014-95FE-98916415EECD}" type="datetimeFigureOut">
              <a:rPr lang="en-US" smtClean="0"/>
              <a:pPr/>
              <a:t>1/10/2014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C237D-7FE1-4014-95FE-98916415EECD}" type="datetimeFigureOut">
              <a:rPr lang="en-US" smtClean="0"/>
              <a:pPr/>
              <a:t>1/10/2014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pPr/>
              <a:t>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C237D-7FE1-4014-95FE-98916415EECD}" type="datetimeFigureOut">
              <a:rPr lang="en-US" smtClean="0"/>
              <a:pPr/>
              <a:t>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8CE74-3780-4EAE-94FE-8EF26CB8154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C237D-7FE1-4014-95FE-98916415EECD}" type="datetimeFigureOut">
              <a:rPr lang="en-US" smtClean="0"/>
              <a:pPr/>
              <a:t>1/10/2014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8CE74-3780-4EAE-94FE-8EF26CB8154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27545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C237D-7FE1-4014-95FE-98916415EECD}" type="datetimeFigureOut">
              <a:rPr lang="en-US" smtClean="0">
                <a:solidFill>
                  <a:prstClr val="black">
                    <a:tint val="75000"/>
                  </a:prstClr>
                </a:solidFill>
              </a:rPr>
              <a:pPr/>
              <a:t>1/10/2014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8CE74-3780-4EAE-94FE-8EF26CB8154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215896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andersonlab.qb3.berkeley.edu/Software/Degenerator.html"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reative-biolabs.com/others8.ht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8.xml"/><Relationship Id="rId7" Type="http://schemas.openxmlformats.org/officeDocument/2006/relationships/image" Target="../media/image6.png"/><Relationship Id="rId12"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457200" y="2032099"/>
            <a:ext cx="8534400" cy="1446550"/>
          </a:xfrm>
          <a:prstGeom prst="rect">
            <a:avLst/>
          </a:prstGeom>
        </p:spPr>
        <p:txBody>
          <a:bodyPr wrap="square">
            <a:spAutoFit/>
          </a:bodyPr>
          <a:lstStyle/>
          <a:p>
            <a:pPr lvl="0"/>
            <a:r>
              <a:rPr lang="en-US" sz="4400" dirty="0" smtClean="0">
                <a:solidFill>
                  <a:schemeClr val="bg1"/>
                </a:solidFill>
                <a:latin typeface="Rockwell Extra Bold" pitchFamily="18" charset="0"/>
                <a:cs typeface="Arial" pitchFamily="34" charset="0"/>
              </a:rPr>
              <a:t>Library Methods II:</a:t>
            </a:r>
          </a:p>
          <a:p>
            <a:pPr lvl="0"/>
            <a:r>
              <a:rPr lang="en-US" sz="4400" dirty="0" smtClean="0">
                <a:solidFill>
                  <a:schemeClr val="bg1"/>
                </a:solidFill>
                <a:latin typeface="Rockwell Extra Bold" pitchFamily="18" charset="0"/>
                <a:cs typeface="Arial" pitchFamily="34" charset="0"/>
              </a:rPr>
              <a:t>Combinatorial Libraries</a:t>
            </a:r>
            <a:endParaRPr lang="en-US" sz="6000" dirty="0" smtClean="0">
              <a:solidFill>
                <a:schemeClr val="bg1"/>
              </a:solidFill>
              <a:latin typeface="Rockwell Extra Bold" pitchFamily="18"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228600" y="130314"/>
            <a:ext cx="8915400" cy="646331"/>
          </a:xfrm>
          <a:prstGeom prst="rect">
            <a:avLst/>
          </a:prstGeom>
          <a:noFill/>
          <a:ln w="9525">
            <a:noFill/>
            <a:miter lim="800000"/>
            <a:headEnd/>
            <a:tailEnd/>
          </a:ln>
        </p:spPr>
        <p:txBody>
          <a:bodyPr wrap="square">
            <a:spAutoFit/>
          </a:bodyPr>
          <a:lstStyle/>
          <a:p>
            <a:r>
              <a:rPr lang="en-US" sz="3500" dirty="0" smtClean="0">
                <a:latin typeface="Rockwell Extra Bold" pitchFamily="18" charset="0"/>
                <a:cs typeface="Arial" pitchFamily="34" charset="0"/>
              </a:rPr>
              <a:t>Library Construction:  Synthesis</a:t>
            </a:r>
            <a:endParaRPr lang="en-US" sz="3500" dirty="0">
              <a:latin typeface="Rockwell Extra Bold" pitchFamily="18" charset="0"/>
              <a:cs typeface="Arial" pitchFamily="34" charset="0"/>
            </a:endParaRPr>
          </a:p>
        </p:txBody>
      </p:sp>
      <p:sp>
        <p:nvSpPr>
          <p:cNvPr id="1030" name="Rectangle 6"/>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4210" name="Picture 2"/>
          <p:cNvPicPr>
            <a:picLocks noChangeAspect="1" noChangeArrowheads="1"/>
          </p:cNvPicPr>
          <p:nvPr/>
        </p:nvPicPr>
        <p:blipFill>
          <a:blip r:embed="rId3" cstate="print"/>
          <a:srcRect/>
          <a:stretch>
            <a:fillRect/>
          </a:stretch>
        </p:blipFill>
        <p:spPr bwMode="auto">
          <a:xfrm>
            <a:off x="304800" y="990600"/>
            <a:ext cx="8396262" cy="495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39155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0" y="1349514"/>
            <a:ext cx="91440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cs typeface="Arial" pitchFamily="34" charset="0"/>
              </a:rPr>
              <a:t>Combinatorial Libraries</a:t>
            </a:r>
            <a:endParaRPr lang="en-US" sz="4000" dirty="0">
              <a:solidFill>
                <a:schemeClr val="bg1"/>
              </a:solidFill>
              <a:latin typeface="Rockwell Extra Bold" pitchFamily="18" charset="0"/>
              <a:cs typeface="Arial" pitchFamily="34" charset="0"/>
            </a:endParaRPr>
          </a:p>
        </p:txBody>
      </p:sp>
      <p:pic>
        <p:nvPicPr>
          <p:cNvPr id="34818" name="Picture 2" descr="C:\Users\JCAnderson\Documents\Courses\SynBio Bootcamp\Combinatorial Libraries\books.png"/>
          <p:cNvPicPr>
            <a:picLocks noChangeAspect="1" noChangeArrowheads="1"/>
          </p:cNvPicPr>
          <p:nvPr/>
        </p:nvPicPr>
        <p:blipFill>
          <a:blip r:embed="rId4" cstate="print"/>
          <a:srcRect/>
          <a:stretch>
            <a:fillRect/>
          </a:stretch>
        </p:blipFill>
        <p:spPr bwMode="auto">
          <a:xfrm>
            <a:off x="3241231" y="2286000"/>
            <a:ext cx="6740969" cy="4572000"/>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Degeneracy Codes</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2770" name="Picture 2" descr="C:\Users\JCAnderson\Documents\Courses\SynBio Bootcamp\Combinatorial Libraries\degneracy.png"/>
          <p:cNvPicPr>
            <a:picLocks noChangeAspect="1" noChangeArrowheads="1"/>
          </p:cNvPicPr>
          <p:nvPr/>
        </p:nvPicPr>
        <p:blipFill>
          <a:blip r:embed="rId4" cstate="print"/>
          <a:srcRect/>
          <a:stretch>
            <a:fillRect/>
          </a:stretch>
        </p:blipFill>
        <p:spPr bwMode="auto">
          <a:xfrm>
            <a:off x="228599" y="838200"/>
            <a:ext cx="8915401" cy="2228850"/>
          </a:xfrm>
          <a:prstGeom prst="rect">
            <a:avLst/>
          </a:prstGeom>
          <a:noFill/>
        </p:spPr>
      </p:pic>
      <p:sp>
        <p:nvSpPr>
          <p:cNvPr id="13" name="Rectangle 12"/>
          <p:cNvSpPr/>
          <p:nvPr/>
        </p:nvSpPr>
        <p:spPr>
          <a:xfrm>
            <a:off x="304801" y="3124200"/>
            <a:ext cx="8839200" cy="3600986"/>
          </a:xfrm>
          <a:prstGeom prst="rect">
            <a:avLst/>
          </a:prstGeom>
        </p:spPr>
        <p:txBody>
          <a:bodyPr wrap="square">
            <a:spAutoFit/>
          </a:bodyPr>
          <a:lstStyle/>
          <a:p>
            <a:r>
              <a:rPr lang="en-US" sz="2800" dirty="0" smtClean="0">
                <a:solidFill>
                  <a:schemeClr val="tx2">
                    <a:lumMod val="20000"/>
                    <a:lumOff val="80000"/>
                  </a:schemeClr>
                </a:solidFill>
              </a:rPr>
              <a:t>NNK replacement of </a:t>
            </a:r>
            <a:r>
              <a:rPr lang="en-US" sz="2800" dirty="0" err="1" smtClean="0">
                <a:solidFill>
                  <a:schemeClr val="tx2">
                    <a:lumMod val="20000"/>
                    <a:lumOff val="80000"/>
                  </a:schemeClr>
                </a:solidFill>
              </a:rPr>
              <a:t>codons</a:t>
            </a:r>
            <a:endParaRPr lang="en-US" sz="2800" dirty="0" smtClean="0">
              <a:solidFill>
                <a:schemeClr val="tx2">
                  <a:lumMod val="20000"/>
                  <a:lumOff val="80000"/>
                </a:schemeClr>
              </a:solidFill>
            </a:endParaRPr>
          </a:p>
          <a:p>
            <a:pPr marL="457200" indent="-457200">
              <a:buFont typeface="Wingdings" pitchFamily="2" charset="2"/>
              <a:buChar char="§"/>
            </a:pPr>
            <a:r>
              <a:rPr lang="en-US" sz="2000" dirty="0">
                <a:solidFill>
                  <a:schemeClr val="tx2">
                    <a:lumMod val="20000"/>
                    <a:lumOff val="80000"/>
                  </a:schemeClr>
                </a:solidFill>
              </a:rPr>
              <a:t>For “Saturation Mutagenesis” of proteins (not relevant to RNA/</a:t>
            </a:r>
            <a:r>
              <a:rPr lang="en-US" sz="2000" dirty="0" err="1">
                <a:solidFill>
                  <a:schemeClr val="tx2">
                    <a:lumMod val="20000"/>
                    <a:lumOff val="80000"/>
                  </a:schemeClr>
                </a:solidFill>
              </a:rPr>
              <a:t>rbs</a:t>
            </a:r>
            <a:r>
              <a:rPr lang="en-US" sz="2000" dirty="0">
                <a:solidFill>
                  <a:schemeClr val="tx2">
                    <a:lumMod val="20000"/>
                    <a:lumOff val="80000"/>
                  </a:schemeClr>
                </a:solidFill>
              </a:rPr>
              <a:t>/promoter/etc.)</a:t>
            </a:r>
          </a:p>
          <a:p>
            <a:pPr marL="457200" indent="-457200">
              <a:buFont typeface="Wingdings" pitchFamily="2" charset="2"/>
              <a:buChar char="§"/>
            </a:pPr>
            <a:r>
              <a:rPr lang="en-US" sz="2000" dirty="0">
                <a:solidFill>
                  <a:schemeClr val="tx2">
                    <a:lumMod val="20000"/>
                    <a:lumOff val="80000"/>
                  </a:schemeClr>
                </a:solidFill>
              </a:rPr>
              <a:t>Theoretically, there are 32 possible “NNK” </a:t>
            </a:r>
            <a:r>
              <a:rPr lang="en-US" sz="2000" dirty="0" err="1">
                <a:solidFill>
                  <a:schemeClr val="tx2">
                    <a:lumMod val="20000"/>
                    <a:lumOff val="80000"/>
                  </a:schemeClr>
                </a:solidFill>
              </a:rPr>
              <a:t>codons</a:t>
            </a:r>
            <a:endParaRPr lang="en-US" sz="2000" dirty="0">
              <a:solidFill>
                <a:schemeClr val="tx2">
                  <a:lumMod val="20000"/>
                  <a:lumOff val="80000"/>
                </a:schemeClr>
              </a:solidFill>
            </a:endParaRPr>
          </a:p>
          <a:p>
            <a:pPr marL="457200" indent="-457200">
              <a:buFont typeface="Wingdings" pitchFamily="2" charset="2"/>
              <a:buChar char="§"/>
            </a:pPr>
            <a:r>
              <a:rPr lang="en-US" sz="2000" dirty="0">
                <a:solidFill>
                  <a:schemeClr val="tx2">
                    <a:lumMod val="20000"/>
                    <a:lumOff val="80000"/>
                  </a:schemeClr>
                </a:solidFill>
              </a:rPr>
              <a:t>Eliminates all stops but TAG, fairly equal balance of all amino acids</a:t>
            </a:r>
          </a:p>
          <a:p>
            <a:pPr marL="457200" indent="-457200">
              <a:buFont typeface="Wingdings" pitchFamily="2" charset="2"/>
              <a:buChar char="§"/>
            </a:pPr>
            <a:r>
              <a:rPr lang="en-US" sz="2000" dirty="0">
                <a:solidFill>
                  <a:schemeClr val="tx2">
                    <a:lumMod val="20000"/>
                    <a:lumOff val="80000"/>
                  </a:schemeClr>
                </a:solidFill>
              </a:rPr>
              <a:t>Codon NNS mutagenesis is popular, achieves a similar balance</a:t>
            </a:r>
          </a:p>
          <a:p>
            <a:pPr marL="457200" indent="-457200">
              <a:buFont typeface="Wingdings" pitchFamily="2" charset="2"/>
              <a:buChar char="§"/>
            </a:pPr>
            <a:r>
              <a:rPr lang="en-US" sz="2000" dirty="0">
                <a:solidFill>
                  <a:schemeClr val="tx2">
                    <a:lumMod val="20000"/>
                    <a:lumOff val="80000"/>
                  </a:schemeClr>
                </a:solidFill>
              </a:rPr>
              <a:t>Other </a:t>
            </a:r>
            <a:r>
              <a:rPr lang="en-US" sz="2000" dirty="0" err="1">
                <a:solidFill>
                  <a:schemeClr val="tx2">
                    <a:lumMod val="20000"/>
                    <a:lumOff val="80000"/>
                  </a:schemeClr>
                </a:solidFill>
              </a:rPr>
              <a:t>degeneracies</a:t>
            </a:r>
            <a:r>
              <a:rPr lang="en-US" sz="2000" dirty="0">
                <a:solidFill>
                  <a:schemeClr val="tx2">
                    <a:lumMod val="20000"/>
                    <a:lumOff val="80000"/>
                  </a:schemeClr>
                </a:solidFill>
              </a:rPr>
              <a:t> can bias towards particular types of amino acids</a:t>
            </a:r>
          </a:p>
          <a:p>
            <a:pPr marL="457200" indent="-457200">
              <a:buFont typeface="Wingdings" pitchFamily="2" charset="2"/>
              <a:buChar char="§"/>
            </a:pPr>
            <a:r>
              <a:rPr lang="en-US" sz="2000" dirty="0">
                <a:solidFill>
                  <a:schemeClr val="tx2">
                    <a:lumMod val="20000"/>
                    <a:lumOff val="80000"/>
                  </a:schemeClr>
                </a:solidFill>
              </a:rPr>
              <a:t>For an extra charge, bases can be “premixed” which often results in less bias towards particular bases</a:t>
            </a:r>
          </a:p>
          <a:p>
            <a:pPr marL="457200" indent="-457200">
              <a:buFont typeface="Wingdings" pitchFamily="2" charset="2"/>
              <a:buChar char="§"/>
            </a:pPr>
            <a:r>
              <a:rPr lang="en-US" sz="2000" dirty="0">
                <a:solidFill>
                  <a:schemeClr val="tx2">
                    <a:lumMod val="20000"/>
                    <a:lumOff val="80000"/>
                  </a:schemeClr>
                </a:solidFill>
              </a:rPr>
              <a:t>Can also now premix triplets </a:t>
            </a:r>
            <a:r>
              <a:rPr lang="en-US" sz="2000" dirty="0" err="1">
                <a:solidFill>
                  <a:schemeClr val="tx2">
                    <a:lumMod val="20000"/>
                    <a:lumOff val="80000"/>
                  </a:schemeClr>
                </a:solidFill>
              </a:rPr>
              <a:t>phosphoramidites</a:t>
            </a:r>
            <a:endParaRPr lang="en-US" sz="2000" dirty="0">
              <a:solidFill>
                <a:schemeClr val="tx2">
                  <a:lumMod val="20000"/>
                  <a:lumOff val="80000"/>
                </a:schemeClr>
              </a:solidFill>
            </a:endParaRPr>
          </a:p>
          <a:p>
            <a:pPr marL="457200" indent="-457200"/>
            <a:r>
              <a:rPr lang="en-US" sz="2000" dirty="0">
                <a:solidFill>
                  <a:schemeClr val="tx2">
                    <a:lumMod val="20000"/>
                    <a:lumOff val="80000"/>
                  </a:schemeClr>
                </a:solidFill>
                <a:hlinkClick r:id="rId5"/>
              </a:rPr>
              <a:t>http://andersonlab.qb3.berkeley.edu/Software/Degenerator.html</a:t>
            </a:r>
            <a:endParaRPr lang="en-US" sz="2000" dirty="0">
              <a:solidFill>
                <a:schemeClr val="tx2">
                  <a:lumMod val="20000"/>
                  <a:lumOff val="80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Library Construction:  </a:t>
            </a:r>
            <a:r>
              <a:rPr lang="en-US" sz="3600" dirty="0" err="1" smtClean="0">
                <a:solidFill>
                  <a:srgbClr val="1F497D">
                    <a:lumMod val="20000"/>
                    <a:lumOff val="80000"/>
                  </a:srgbClr>
                </a:solidFill>
                <a:latin typeface="Rockwell Extra Bold" pitchFamily="18" charset="0"/>
                <a:cs typeface="Arial" pitchFamily="34" charset="0"/>
              </a:rPr>
              <a:t>Klenow</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descr="C:\Users\JCAnderson\Documents\Courses\SynBio Bootcamp\Combinatorial Libraries\tRNA.png"/>
          <p:cNvPicPr>
            <a:picLocks noChangeAspect="1" noChangeArrowheads="1"/>
          </p:cNvPicPr>
          <p:nvPr/>
        </p:nvPicPr>
        <p:blipFill>
          <a:blip r:embed="rId3" cstate="print"/>
          <a:srcRect/>
          <a:stretch>
            <a:fillRect/>
          </a:stretch>
        </p:blipFill>
        <p:spPr bwMode="auto">
          <a:xfrm>
            <a:off x="762000" y="762000"/>
            <a:ext cx="3962400" cy="3879850"/>
          </a:xfrm>
          <a:prstGeom prst="rect">
            <a:avLst/>
          </a:prstGeom>
          <a:noFill/>
        </p:spPr>
      </p:pic>
      <p:sp>
        <p:nvSpPr>
          <p:cNvPr id="12" name="TextBox 11"/>
          <p:cNvSpPr txBox="1"/>
          <p:nvPr/>
        </p:nvSpPr>
        <p:spPr>
          <a:xfrm>
            <a:off x="304800" y="4953000"/>
            <a:ext cx="8610600" cy="1477328"/>
          </a:xfrm>
          <a:prstGeom prst="rect">
            <a:avLst/>
          </a:prstGeom>
          <a:noFill/>
        </p:spPr>
        <p:txBody>
          <a:bodyPr wrap="square" rtlCol="0">
            <a:spAutoFit/>
          </a:bodyPr>
          <a:lstStyle/>
          <a:p>
            <a:r>
              <a:rPr lang="en-US" dirty="0" smtClean="0">
                <a:solidFill>
                  <a:schemeClr val="accent2">
                    <a:lumMod val="40000"/>
                    <a:lumOff val="60000"/>
                  </a:schemeClr>
                </a:solidFill>
                <a:latin typeface="Courier New" pitchFamily="49" charset="0"/>
                <a:cs typeface="Courier New" pitchFamily="49" charset="0"/>
              </a:rPr>
              <a:t>Oca939F  Forward construction of N8 library Ccata</a:t>
            </a:r>
            <a:r>
              <a:rPr lang="en-US" dirty="0" smtClean="0">
                <a:solidFill>
                  <a:srgbClr val="92D050"/>
                </a:solidFill>
                <a:latin typeface="Courier New" pitchFamily="49" charset="0"/>
                <a:cs typeface="Courier New" pitchFamily="49" charset="0"/>
              </a:rPr>
              <a:t>gaattc</a:t>
            </a:r>
            <a:r>
              <a:rPr lang="en-US" dirty="0" smtClean="0">
                <a:solidFill>
                  <a:schemeClr val="accent2">
                    <a:lumMod val="40000"/>
                    <a:lumOff val="60000"/>
                  </a:schemeClr>
                </a:solidFill>
                <a:latin typeface="Courier New" pitchFamily="49" charset="0"/>
                <a:cs typeface="Courier New" pitchFamily="49" charset="0"/>
              </a:rPr>
              <a:t>ggagagatgccggagcggctgaacggaccggt</a:t>
            </a:r>
            <a:r>
              <a:rPr lang="en-US" dirty="0" smtClean="0">
                <a:solidFill>
                  <a:srgbClr val="92D050"/>
                </a:solidFill>
                <a:latin typeface="Courier New" pitchFamily="49" charset="0"/>
                <a:cs typeface="Courier New" pitchFamily="49" charset="0"/>
              </a:rPr>
              <a:t>NNNNNNNN</a:t>
            </a:r>
            <a:r>
              <a:rPr lang="en-US" dirty="0" smtClean="0">
                <a:solidFill>
                  <a:schemeClr val="accent2">
                    <a:lumMod val="40000"/>
                    <a:lumOff val="60000"/>
                  </a:schemeClr>
                </a:solidFill>
                <a:latin typeface="Courier New" pitchFamily="49" charset="0"/>
                <a:cs typeface="Courier New" pitchFamily="49" charset="0"/>
              </a:rPr>
              <a:t>accggagtaggggcaactctacc</a:t>
            </a:r>
          </a:p>
          <a:p>
            <a:r>
              <a:rPr lang="en-US" dirty="0" smtClean="0">
                <a:solidFill>
                  <a:schemeClr val="accent2">
                    <a:lumMod val="40000"/>
                    <a:lumOff val="60000"/>
                  </a:schemeClr>
                </a:solidFill>
                <a:latin typeface="Courier New" pitchFamily="49" charset="0"/>
                <a:cs typeface="Courier New" pitchFamily="49" charset="0"/>
              </a:rPr>
              <a:t>Oca939R  Reverse construction of N8 library  </a:t>
            </a:r>
          </a:p>
          <a:p>
            <a:r>
              <a:rPr lang="en-US" dirty="0" err="1" smtClean="0">
                <a:solidFill>
                  <a:schemeClr val="accent2">
                    <a:lumMod val="40000"/>
                    <a:lumOff val="60000"/>
                  </a:schemeClr>
                </a:solidFill>
                <a:latin typeface="Courier New" pitchFamily="49" charset="0"/>
                <a:cs typeface="Courier New" pitchFamily="49" charset="0"/>
              </a:rPr>
              <a:t>gtcat</a:t>
            </a:r>
            <a:r>
              <a:rPr lang="en-US" dirty="0" err="1" smtClean="0">
                <a:solidFill>
                  <a:srgbClr val="92D050"/>
                </a:solidFill>
                <a:latin typeface="Courier New" pitchFamily="49" charset="0"/>
                <a:cs typeface="Courier New" pitchFamily="49" charset="0"/>
              </a:rPr>
              <a:t>ctgcag</a:t>
            </a:r>
            <a:r>
              <a:rPr lang="en-US" dirty="0" err="1" smtClean="0">
                <a:solidFill>
                  <a:schemeClr val="accent2">
                    <a:lumMod val="40000"/>
                    <a:lumOff val="60000"/>
                  </a:schemeClr>
                </a:solidFill>
                <a:latin typeface="Courier New" pitchFamily="49" charset="0"/>
                <a:cs typeface="Courier New" pitchFamily="49" charset="0"/>
              </a:rPr>
              <a:t>tggcggagagagggggatttgaacccccggtagagttgcccctactccgg</a:t>
            </a:r>
            <a:endParaRPr lang="en-US" dirty="0">
              <a:solidFill>
                <a:schemeClr val="accent2">
                  <a:lumMod val="40000"/>
                  <a:lumOff val="60000"/>
                </a:schemeClr>
              </a:solidFill>
              <a:latin typeface="Courier New" pitchFamily="49" charset="0"/>
              <a:cs typeface="Courier New" pitchFamily="49" charset="0"/>
            </a:endParaRPr>
          </a:p>
        </p:txBody>
      </p:sp>
      <p:grpSp>
        <p:nvGrpSpPr>
          <p:cNvPr id="16" name="Group 15"/>
          <p:cNvGrpSpPr/>
          <p:nvPr/>
        </p:nvGrpSpPr>
        <p:grpSpPr>
          <a:xfrm>
            <a:off x="5562606" y="1600200"/>
            <a:ext cx="1600195" cy="306388"/>
            <a:chOff x="5562606" y="1752600"/>
            <a:chExt cx="1600195" cy="306388"/>
          </a:xfrm>
        </p:grpSpPr>
        <p:cxnSp>
          <p:nvCxnSpPr>
            <p:cNvPr id="14" name="Straight Connector 13"/>
            <p:cNvCxnSpPr/>
            <p:nvPr/>
          </p:nvCxnSpPr>
          <p:spPr>
            <a:xfrm rot="10800000">
              <a:off x="5562606" y="2057400"/>
              <a:ext cx="1600195" cy="15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a:off x="6858000" y="1752600"/>
              <a:ext cx="304800" cy="30480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rot="10800000">
            <a:off x="6629405" y="2132012"/>
            <a:ext cx="1600195" cy="306388"/>
            <a:chOff x="5562606" y="1752600"/>
            <a:chExt cx="1600195" cy="306388"/>
          </a:xfrm>
        </p:grpSpPr>
        <p:cxnSp>
          <p:nvCxnSpPr>
            <p:cNvPr id="18" name="Straight Connector 17"/>
            <p:cNvCxnSpPr/>
            <p:nvPr/>
          </p:nvCxnSpPr>
          <p:spPr>
            <a:xfrm rot="10800000">
              <a:off x="5562606" y="2057400"/>
              <a:ext cx="1600195" cy="15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a:off x="6858000" y="1752600"/>
              <a:ext cx="304800" cy="30480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rot="10800000">
            <a:off x="5562602" y="3351213"/>
            <a:ext cx="2666999" cy="264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a:off x="5562600" y="3654953"/>
            <a:ext cx="2666999" cy="264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6287294" y="2856706"/>
            <a:ext cx="533400" cy="1588"/>
          </a:xfrm>
          <a:prstGeom prst="straightConnector1">
            <a:avLst/>
          </a:prstGeom>
          <a:ln>
            <a:solidFill>
              <a:schemeClr val="accent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706394" y="2667000"/>
            <a:ext cx="1268552" cy="369332"/>
          </a:xfrm>
          <a:prstGeom prst="rect">
            <a:avLst/>
          </a:prstGeom>
        </p:spPr>
        <p:txBody>
          <a:bodyPr wrap="none">
            <a:spAutoFit/>
          </a:bodyPr>
          <a:lstStyle/>
          <a:p>
            <a:r>
              <a:rPr lang="en-US" dirty="0" smtClean="0">
                <a:solidFill>
                  <a:schemeClr val="accent2">
                    <a:lumMod val="20000"/>
                    <a:lumOff val="80000"/>
                  </a:schemeClr>
                </a:solidFill>
              </a:rPr>
              <a:t>Polymerase</a:t>
            </a:r>
            <a:endParaRPr lang="en-US" dirty="0">
              <a:solidFill>
                <a:schemeClr val="accent2">
                  <a:lumMod val="20000"/>
                  <a:lumOff val="80000"/>
                </a:schemeClr>
              </a:solidFill>
            </a:endParaRPr>
          </a:p>
        </p:txBody>
      </p:sp>
      <p:sp>
        <p:nvSpPr>
          <p:cNvPr id="23" name="TextBox 22"/>
          <p:cNvSpPr txBox="1"/>
          <p:nvPr/>
        </p:nvSpPr>
        <p:spPr>
          <a:xfrm>
            <a:off x="4953000" y="6504801"/>
            <a:ext cx="4191000" cy="276999"/>
          </a:xfrm>
          <a:prstGeom prst="rect">
            <a:avLst/>
          </a:prstGeom>
          <a:noFill/>
        </p:spPr>
        <p:txBody>
          <a:bodyPr wrap="square" rtlCol="0">
            <a:spAutoFit/>
          </a:bodyPr>
          <a:lstStyle/>
          <a:p>
            <a:r>
              <a:rPr lang="en-US" sz="1200" dirty="0" smtClean="0">
                <a:solidFill>
                  <a:srgbClr val="1F497D">
                    <a:lumMod val="20000"/>
                    <a:lumOff val="80000"/>
                  </a:srgbClr>
                </a:solidFill>
                <a:latin typeface="Arial" charset="0"/>
                <a:cs typeface="Arial" charset="0"/>
              </a:rPr>
              <a:t>J Mol Biol. 2001 Mar 30;307(3):755-69. PMID: 11273699</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Library Construction:  EIPCR</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4" name="Picture 2" descr="C:\Users\JCAnderson\Documents\Courses\SynBio Bootcamp\Combinatorial Libraries\eipcr.png"/>
          <p:cNvPicPr>
            <a:picLocks noChangeAspect="1" noChangeArrowheads="1"/>
          </p:cNvPicPr>
          <p:nvPr/>
        </p:nvPicPr>
        <p:blipFill>
          <a:blip r:embed="rId3" cstate="print"/>
          <a:srcRect/>
          <a:stretch>
            <a:fillRect/>
          </a:stretch>
        </p:blipFill>
        <p:spPr bwMode="auto">
          <a:xfrm>
            <a:off x="762000" y="838200"/>
            <a:ext cx="7924800" cy="5454847"/>
          </a:xfrm>
          <a:prstGeom prst="rect">
            <a:avLst/>
          </a:prstGeom>
          <a:noFill/>
        </p:spPr>
      </p:pic>
      <p:sp>
        <p:nvSpPr>
          <p:cNvPr id="16" name="TextBox 15"/>
          <p:cNvSpPr txBox="1"/>
          <p:nvPr/>
        </p:nvSpPr>
        <p:spPr>
          <a:xfrm>
            <a:off x="5105400" y="6400800"/>
            <a:ext cx="4191000" cy="461665"/>
          </a:xfrm>
          <a:prstGeom prst="rect">
            <a:avLst/>
          </a:prstGeom>
          <a:noFill/>
        </p:spPr>
        <p:txBody>
          <a:bodyPr wrap="square" rtlCol="0">
            <a:spAutoFit/>
          </a:bodyPr>
          <a:lstStyle/>
          <a:p>
            <a:r>
              <a:rPr lang="en-US" sz="1200" dirty="0" smtClean="0">
                <a:solidFill>
                  <a:srgbClr val="1F497D">
                    <a:lumMod val="20000"/>
                    <a:lumOff val="80000"/>
                  </a:srgbClr>
                </a:solidFill>
                <a:latin typeface="Arial" charset="0"/>
                <a:cs typeface="Arial" charset="0"/>
              </a:rPr>
              <a:t>Nat </a:t>
            </a:r>
            <a:r>
              <a:rPr lang="en-US" sz="1200" dirty="0" err="1" smtClean="0">
                <a:solidFill>
                  <a:srgbClr val="1F497D">
                    <a:lumMod val="20000"/>
                    <a:lumOff val="80000"/>
                  </a:srgbClr>
                </a:solidFill>
                <a:latin typeface="Arial" charset="0"/>
                <a:cs typeface="Arial" charset="0"/>
              </a:rPr>
              <a:t>Protoc</a:t>
            </a:r>
            <a:r>
              <a:rPr lang="en-US" sz="1200" dirty="0" smtClean="0">
                <a:solidFill>
                  <a:srgbClr val="1F497D">
                    <a:lumMod val="20000"/>
                    <a:lumOff val="80000"/>
                  </a:srgbClr>
                </a:solidFill>
                <a:latin typeface="Arial" charset="0"/>
                <a:cs typeface="Arial" charset="0"/>
              </a:rPr>
              <a:t>. 2007;2(10):2590-600. PMID: 17948002</a:t>
            </a:r>
          </a:p>
          <a:p>
            <a:r>
              <a:rPr lang="en-US" sz="1200" dirty="0" err="1" smtClean="0">
                <a:solidFill>
                  <a:srgbClr val="1F497D">
                    <a:lumMod val="20000"/>
                    <a:lumOff val="80000"/>
                  </a:srgbClr>
                </a:solidFill>
                <a:latin typeface="Arial" charset="0"/>
                <a:cs typeface="Arial" charset="0"/>
              </a:rPr>
              <a:t>Biotechniques</a:t>
            </a:r>
            <a:r>
              <a:rPr lang="en-US" sz="1200" dirty="0" smtClean="0">
                <a:solidFill>
                  <a:srgbClr val="1F497D">
                    <a:lumMod val="20000"/>
                    <a:lumOff val="80000"/>
                  </a:srgbClr>
                </a:solidFill>
                <a:latin typeface="Arial" charset="0"/>
                <a:cs typeface="Arial" charset="0"/>
              </a:rPr>
              <a:t>. 1992 Aug;13(2):214-20. PMID: 1327007</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Library Construction:  </a:t>
            </a:r>
            <a:r>
              <a:rPr lang="en-US" sz="3600" dirty="0" err="1" smtClean="0">
                <a:solidFill>
                  <a:srgbClr val="1F497D">
                    <a:lumMod val="20000"/>
                    <a:lumOff val="80000"/>
                  </a:srgbClr>
                </a:solidFill>
                <a:latin typeface="Rockwell Extra Bold" pitchFamily="18" charset="0"/>
                <a:cs typeface="Arial" pitchFamily="34" charset="0"/>
              </a:rPr>
              <a:t>SOEing</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 name="Freeform 25"/>
          <p:cNvSpPr/>
          <p:nvPr/>
        </p:nvSpPr>
        <p:spPr>
          <a:xfrm>
            <a:off x="490538" y="1562100"/>
            <a:ext cx="8301037" cy="407987"/>
          </a:xfrm>
          <a:custGeom>
            <a:avLst/>
            <a:gdLst>
              <a:gd name="connsiteX0" fmla="*/ 61912 w 8301037"/>
              <a:gd name="connsiteY0" fmla="*/ 266700 h 407987"/>
              <a:gd name="connsiteX1" fmla="*/ 109537 w 8301037"/>
              <a:gd name="connsiteY1" fmla="*/ 228600 h 407987"/>
              <a:gd name="connsiteX2" fmla="*/ 719137 w 8301037"/>
              <a:gd name="connsiteY2" fmla="*/ 152400 h 407987"/>
              <a:gd name="connsiteX3" fmla="*/ 1414462 w 8301037"/>
              <a:gd name="connsiteY3" fmla="*/ 323850 h 407987"/>
              <a:gd name="connsiteX4" fmla="*/ 2062162 w 8301037"/>
              <a:gd name="connsiteY4" fmla="*/ 133350 h 407987"/>
              <a:gd name="connsiteX5" fmla="*/ 2995612 w 8301037"/>
              <a:gd name="connsiteY5" fmla="*/ 66675 h 407987"/>
              <a:gd name="connsiteX6" fmla="*/ 4062412 w 8301037"/>
              <a:gd name="connsiteY6" fmla="*/ 314325 h 407987"/>
              <a:gd name="connsiteX7" fmla="*/ 4757737 w 8301037"/>
              <a:gd name="connsiteY7" fmla="*/ 133350 h 407987"/>
              <a:gd name="connsiteX8" fmla="*/ 5729287 w 8301037"/>
              <a:gd name="connsiteY8" fmla="*/ 400050 h 407987"/>
              <a:gd name="connsiteX9" fmla="*/ 6357937 w 8301037"/>
              <a:gd name="connsiteY9" fmla="*/ 85725 h 407987"/>
              <a:gd name="connsiteX10" fmla="*/ 7824787 w 8301037"/>
              <a:gd name="connsiteY10" fmla="*/ 161925 h 407987"/>
              <a:gd name="connsiteX11" fmla="*/ 8301037 w 8301037"/>
              <a:gd name="connsiteY11" fmla="*/ 0 h 4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037" h="407987">
                <a:moveTo>
                  <a:pt x="61912" y="266700"/>
                </a:moveTo>
                <a:cubicBezTo>
                  <a:pt x="30956" y="257175"/>
                  <a:pt x="0" y="247650"/>
                  <a:pt x="109537" y="228600"/>
                </a:cubicBezTo>
                <a:cubicBezTo>
                  <a:pt x="219074" y="209550"/>
                  <a:pt x="501650" y="136525"/>
                  <a:pt x="719137" y="152400"/>
                </a:cubicBezTo>
                <a:cubicBezTo>
                  <a:pt x="936624" y="168275"/>
                  <a:pt x="1190625" y="327025"/>
                  <a:pt x="1414462" y="323850"/>
                </a:cubicBezTo>
                <a:cubicBezTo>
                  <a:pt x="1638299" y="320675"/>
                  <a:pt x="1798637" y="176213"/>
                  <a:pt x="2062162" y="133350"/>
                </a:cubicBezTo>
                <a:cubicBezTo>
                  <a:pt x="2325687" y="90487"/>
                  <a:pt x="2662237" y="36513"/>
                  <a:pt x="2995612" y="66675"/>
                </a:cubicBezTo>
                <a:cubicBezTo>
                  <a:pt x="3328987" y="96837"/>
                  <a:pt x="3768725" y="303213"/>
                  <a:pt x="4062412" y="314325"/>
                </a:cubicBezTo>
                <a:cubicBezTo>
                  <a:pt x="4356099" y="325437"/>
                  <a:pt x="4479925" y="119063"/>
                  <a:pt x="4757737" y="133350"/>
                </a:cubicBezTo>
                <a:cubicBezTo>
                  <a:pt x="5035549" y="147637"/>
                  <a:pt x="5462587" y="407987"/>
                  <a:pt x="5729287" y="400050"/>
                </a:cubicBezTo>
                <a:cubicBezTo>
                  <a:pt x="5995987" y="392113"/>
                  <a:pt x="6008687" y="125413"/>
                  <a:pt x="6357937" y="85725"/>
                </a:cubicBezTo>
                <a:cubicBezTo>
                  <a:pt x="6707187" y="46038"/>
                  <a:pt x="7500937" y="176212"/>
                  <a:pt x="7824787" y="161925"/>
                </a:cubicBezTo>
                <a:cubicBezTo>
                  <a:pt x="8148637" y="147638"/>
                  <a:pt x="8226425" y="30163"/>
                  <a:pt x="8301037" y="0"/>
                </a:cubicBezTo>
              </a:path>
            </a:pathLst>
          </a:cu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7" name="Group 86"/>
          <p:cNvGrpSpPr/>
          <p:nvPr/>
        </p:nvGrpSpPr>
        <p:grpSpPr>
          <a:xfrm>
            <a:off x="304800" y="1373187"/>
            <a:ext cx="3505203" cy="2208213"/>
            <a:chOff x="304800" y="1373187"/>
            <a:chExt cx="3505203" cy="2208213"/>
          </a:xfrm>
        </p:grpSpPr>
        <p:cxnSp>
          <p:nvCxnSpPr>
            <p:cNvPr id="12" name="Straight Connector 11"/>
            <p:cNvCxnSpPr/>
            <p:nvPr/>
          </p:nvCxnSpPr>
          <p:spPr>
            <a:xfrm rot="10800000">
              <a:off x="762005" y="1524798"/>
              <a:ext cx="795956" cy="79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a:off x="1406349" y="1373187"/>
              <a:ext cx="151611" cy="15161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90801" y="1904999"/>
              <a:ext cx="380999"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2590802" y="1905789"/>
              <a:ext cx="151611" cy="15161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flipV="1">
              <a:off x="304804" y="3122083"/>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486692" y="2629693"/>
              <a:ext cx="533400" cy="1588"/>
            </a:xfrm>
            <a:prstGeom prst="straightConnector1">
              <a:avLst/>
            </a:prstGeom>
            <a:ln>
              <a:solidFill>
                <a:schemeClr val="accent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905792" y="2439987"/>
              <a:ext cx="551754" cy="369332"/>
            </a:xfrm>
            <a:prstGeom prst="rect">
              <a:avLst/>
            </a:prstGeom>
          </p:spPr>
          <p:txBody>
            <a:bodyPr wrap="none">
              <a:spAutoFit/>
            </a:bodyPr>
            <a:lstStyle/>
            <a:p>
              <a:r>
                <a:rPr lang="en-US" dirty="0" smtClean="0">
                  <a:solidFill>
                    <a:schemeClr val="accent2">
                      <a:lumMod val="20000"/>
                      <a:lumOff val="80000"/>
                    </a:schemeClr>
                  </a:solidFill>
                </a:rPr>
                <a:t>PCR</a:t>
              </a:r>
              <a:endParaRPr lang="en-US" dirty="0">
                <a:solidFill>
                  <a:schemeClr val="accent2">
                    <a:lumMod val="20000"/>
                    <a:lumOff val="80000"/>
                  </a:schemeClr>
                </a:solidFill>
              </a:endParaRPr>
            </a:p>
          </p:txBody>
        </p:sp>
        <p:sp>
          <p:nvSpPr>
            <p:cNvPr id="23" name="TextBox 22"/>
            <p:cNvSpPr txBox="1"/>
            <p:nvPr/>
          </p:nvSpPr>
          <p:spPr>
            <a:xfrm>
              <a:off x="2895600" y="1688068"/>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NNM</a:t>
              </a:r>
              <a:endParaRPr lang="en-US" dirty="0">
                <a:solidFill>
                  <a:schemeClr val="accent1">
                    <a:lumMod val="20000"/>
                    <a:lumOff val="80000"/>
                  </a:schemeClr>
                </a:solidFill>
                <a:latin typeface="Courier New" pitchFamily="49" charset="0"/>
                <a:cs typeface="Courier New" pitchFamily="49" charset="0"/>
              </a:endParaRPr>
            </a:p>
          </p:txBody>
        </p:sp>
        <p:cxnSp>
          <p:nvCxnSpPr>
            <p:cNvPr id="24" name="Straight Connector 23"/>
            <p:cNvCxnSpPr/>
            <p:nvPr/>
          </p:nvCxnSpPr>
          <p:spPr>
            <a:xfrm>
              <a:off x="3429004" y="1905000"/>
              <a:ext cx="380999"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362200" y="2907268"/>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NNK</a:t>
              </a:r>
              <a:endParaRPr lang="en-US" dirty="0">
                <a:solidFill>
                  <a:schemeClr val="accent1">
                    <a:lumMod val="20000"/>
                    <a:lumOff val="80000"/>
                  </a:schemeClr>
                </a:solidFill>
                <a:latin typeface="Courier New" pitchFamily="49" charset="0"/>
                <a:cs typeface="Courier New" pitchFamily="49" charset="0"/>
              </a:endParaRPr>
            </a:p>
          </p:txBody>
        </p:sp>
        <p:cxnSp>
          <p:nvCxnSpPr>
            <p:cNvPr id="29" name="Straight Connector 28"/>
            <p:cNvCxnSpPr/>
            <p:nvPr/>
          </p:nvCxnSpPr>
          <p:spPr>
            <a:xfrm>
              <a:off x="2895604" y="3124200"/>
              <a:ext cx="380999"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0800000" flipV="1">
              <a:off x="304800" y="3426883"/>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362196" y="3212068"/>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NNM</a:t>
              </a:r>
              <a:endParaRPr lang="en-US" dirty="0">
                <a:solidFill>
                  <a:schemeClr val="accent1">
                    <a:lumMod val="20000"/>
                    <a:lumOff val="80000"/>
                  </a:schemeClr>
                </a:solidFill>
                <a:latin typeface="Courier New" pitchFamily="49" charset="0"/>
                <a:cs typeface="Courier New" pitchFamily="49" charset="0"/>
              </a:endParaRPr>
            </a:p>
          </p:txBody>
        </p:sp>
        <p:cxnSp>
          <p:nvCxnSpPr>
            <p:cNvPr id="32" name="Straight Connector 31"/>
            <p:cNvCxnSpPr/>
            <p:nvPr/>
          </p:nvCxnSpPr>
          <p:spPr>
            <a:xfrm>
              <a:off x="2895600" y="3429000"/>
              <a:ext cx="380999"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3429000" y="1371600"/>
            <a:ext cx="3124203" cy="2208213"/>
            <a:chOff x="3429000" y="1371600"/>
            <a:chExt cx="3124203" cy="2208213"/>
          </a:xfrm>
        </p:grpSpPr>
        <p:cxnSp>
          <p:nvCxnSpPr>
            <p:cNvPr id="33" name="Straight Connector 32"/>
            <p:cNvCxnSpPr/>
            <p:nvPr/>
          </p:nvCxnSpPr>
          <p:spPr>
            <a:xfrm rot="10800000">
              <a:off x="3429000" y="1523211"/>
              <a:ext cx="795956" cy="79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a:off x="4073344" y="1371600"/>
              <a:ext cx="151611" cy="15161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257796" y="2133599"/>
              <a:ext cx="380999"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5257797" y="2134389"/>
              <a:ext cx="151611" cy="15161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0800000" flipV="1">
              <a:off x="3581404" y="3120496"/>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4763292" y="2628106"/>
              <a:ext cx="533400" cy="1588"/>
            </a:xfrm>
            <a:prstGeom prst="straightConnector1">
              <a:avLst/>
            </a:prstGeom>
            <a:ln>
              <a:solidFill>
                <a:schemeClr val="accent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182392" y="2438400"/>
              <a:ext cx="551754" cy="369332"/>
            </a:xfrm>
            <a:prstGeom prst="rect">
              <a:avLst/>
            </a:prstGeom>
          </p:spPr>
          <p:txBody>
            <a:bodyPr wrap="none">
              <a:spAutoFit/>
            </a:bodyPr>
            <a:lstStyle/>
            <a:p>
              <a:r>
                <a:rPr lang="en-US" dirty="0" smtClean="0">
                  <a:solidFill>
                    <a:schemeClr val="accent2">
                      <a:lumMod val="20000"/>
                      <a:lumOff val="80000"/>
                    </a:schemeClr>
                  </a:solidFill>
                </a:rPr>
                <a:t>PCR</a:t>
              </a:r>
              <a:endParaRPr lang="en-US" dirty="0">
                <a:solidFill>
                  <a:schemeClr val="accent2">
                    <a:lumMod val="20000"/>
                    <a:lumOff val="80000"/>
                  </a:schemeClr>
                </a:solidFill>
              </a:endParaRPr>
            </a:p>
          </p:txBody>
        </p:sp>
        <p:sp>
          <p:nvSpPr>
            <p:cNvPr id="40" name="TextBox 39"/>
            <p:cNvSpPr txBox="1"/>
            <p:nvPr/>
          </p:nvSpPr>
          <p:spPr>
            <a:xfrm>
              <a:off x="5562595" y="1916668"/>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NNM</a:t>
              </a:r>
              <a:endParaRPr lang="en-US" dirty="0">
                <a:solidFill>
                  <a:schemeClr val="accent1">
                    <a:lumMod val="20000"/>
                    <a:lumOff val="80000"/>
                  </a:schemeClr>
                </a:solidFill>
                <a:latin typeface="Courier New" pitchFamily="49" charset="0"/>
                <a:cs typeface="Courier New" pitchFamily="49" charset="0"/>
              </a:endParaRPr>
            </a:p>
          </p:txBody>
        </p:sp>
        <p:cxnSp>
          <p:nvCxnSpPr>
            <p:cNvPr id="41" name="Straight Connector 40"/>
            <p:cNvCxnSpPr/>
            <p:nvPr/>
          </p:nvCxnSpPr>
          <p:spPr>
            <a:xfrm>
              <a:off x="6095999" y="2133600"/>
              <a:ext cx="380999"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38800" y="2905681"/>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NNK</a:t>
              </a:r>
              <a:endParaRPr lang="en-US" dirty="0">
                <a:solidFill>
                  <a:schemeClr val="accent1">
                    <a:lumMod val="20000"/>
                    <a:lumOff val="80000"/>
                  </a:schemeClr>
                </a:solidFill>
                <a:latin typeface="Courier New" pitchFamily="49" charset="0"/>
                <a:cs typeface="Courier New" pitchFamily="49" charset="0"/>
              </a:endParaRPr>
            </a:p>
          </p:txBody>
        </p:sp>
        <p:cxnSp>
          <p:nvCxnSpPr>
            <p:cNvPr id="43" name="Straight Connector 42"/>
            <p:cNvCxnSpPr/>
            <p:nvPr/>
          </p:nvCxnSpPr>
          <p:spPr>
            <a:xfrm>
              <a:off x="6172204" y="3122613"/>
              <a:ext cx="380999"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3581400" y="3425296"/>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638796" y="3210481"/>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NNM</a:t>
              </a:r>
              <a:endParaRPr lang="en-US" dirty="0">
                <a:solidFill>
                  <a:schemeClr val="accent1">
                    <a:lumMod val="20000"/>
                    <a:lumOff val="80000"/>
                  </a:schemeClr>
                </a:solidFill>
                <a:latin typeface="Courier New" pitchFamily="49" charset="0"/>
                <a:cs typeface="Courier New" pitchFamily="49" charset="0"/>
              </a:endParaRPr>
            </a:p>
          </p:txBody>
        </p:sp>
        <p:cxnSp>
          <p:nvCxnSpPr>
            <p:cNvPr id="46" name="Straight Connector 45"/>
            <p:cNvCxnSpPr/>
            <p:nvPr/>
          </p:nvCxnSpPr>
          <p:spPr>
            <a:xfrm>
              <a:off x="6172200" y="3427413"/>
              <a:ext cx="380999"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6138244" y="1371600"/>
            <a:ext cx="2777156" cy="2059517"/>
            <a:chOff x="6138244" y="1371600"/>
            <a:chExt cx="2777156" cy="2059517"/>
          </a:xfrm>
        </p:grpSpPr>
        <p:cxnSp>
          <p:nvCxnSpPr>
            <p:cNvPr id="47" name="Straight Connector 46"/>
            <p:cNvCxnSpPr/>
            <p:nvPr/>
          </p:nvCxnSpPr>
          <p:spPr>
            <a:xfrm rot="10800000" flipV="1">
              <a:off x="6781803" y="3124200"/>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0800000" flipV="1">
              <a:off x="6781799" y="3429000"/>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0">
              <a:off x="6138244" y="1523211"/>
              <a:ext cx="795956" cy="79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H="1">
              <a:off x="6782588" y="1371600"/>
              <a:ext cx="151611" cy="15161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696198" y="2121931"/>
              <a:ext cx="914402" cy="11669"/>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7696199" y="2122721"/>
              <a:ext cx="151611" cy="15161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5400000">
              <a:off x="7106346" y="2628106"/>
              <a:ext cx="533400" cy="1588"/>
            </a:xfrm>
            <a:prstGeom prst="straightConnector1">
              <a:avLst/>
            </a:prstGeom>
            <a:ln>
              <a:solidFill>
                <a:schemeClr val="accent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7525446" y="2438400"/>
              <a:ext cx="551754" cy="369332"/>
            </a:xfrm>
            <a:prstGeom prst="rect">
              <a:avLst/>
            </a:prstGeom>
          </p:spPr>
          <p:txBody>
            <a:bodyPr wrap="none">
              <a:spAutoFit/>
            </a:bodyPr>
            <a:lstStyle/>
            <a:p>
              <a:r>
                <a:rPr lang="en-US" dirty="0" smtClean="0">
                  <a:solidFill>
                    <a:schemeClr val="accent2">
                      <a:lumMod val="20000"/>
                      <a:lumOff val="80000"/>
                    </a:schemeClr>
                  </a:solidFill>
                </a:rPr>
                <a:t>PCR</a:t>
              </a:r>
              <a:endParaRPr lang="en-US" dirty="0">
                <a:solidFill>
                  <a:schemeClr val="accent2">
                    <a:lumMod val="20000"/>
                    <a:lumOff val="80000"/>
                  </a:schemeClr>
                </a:solidFill>
              </a:endParaRPr>
            </a:p>
          </p:txBody>
        </p:sp>
      </p:grpSp>
      <p:grpSp>
        <p:nvGrpSpPr>
          <p:cNvPr id="90" name="Group 89"/>
          <p:cNvGrpSpPr/>
          <p:nvPr/>
        </p:nvGrpSpPr>
        <p:grpSpPr>
          <a:xfrm>
            <a:off x="838197" y="3810000"/>
            <a:ext cx="7315203" cy="1676400"/>
            <a:chOff x="838197" y="3810000"/>
            <a:chExt cx="7315203" cy="1676400"/>
          </a:xfrm>
        </p:grpSpPr>
        <p:cxnSp>
          <p:nvCxnSpPr>
            <p:cNvPr id="71" name="Straight Arrow Connector 70"/>
            <p:cNvCxnSpPr/>
            <p:nvPr/>
          </p:nvCxnSpPr>
          <p:spPr>
            <a:xfrm rot="5400000">
              <a:off x="4458494" y="4075906"/>
              <a:ext cx="533400" cy="1588"/>
            </a:xfrm>
            <a:prstGeom prst="straightConnector1">
              <a:avLst/>
            </a:prstGeom>
            <a:ln>
              <a:solidFill>
                <a:schemeClr val="accent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877594" y="3886200"/>
              <a:ext cx="551754" cy="369332"/>
            </a:xfrm>
            <a:prstGeom prst="rect">
              <a:avLst/>
            </a:prstGeom>
          </p:spPr>
          <p:txBody>
            <a:bodyPr wrap="none">
              <a:spAutoFit/>
            </a:bodyPr>
            <a:lstStyle/>
            <a:p>
              <a:r>
                <a:rPr lang="en-US" dirty="0" smtClean="0">
                  <a:solidFill>
                    <a:schemeClr val="accent2">
                      <a:lumMod val="20000"/>
                      <a:lumOff val="80000"/>
                    </a:schemeClr>
                  </a:solidFill>
                </a:rPr>
                <a:t>PCR</a:t>
              </a:r>
              <a:endParaRPr lang="en-US" dirty="0">
                <a:solidFill>
                  <a:schemeClr val="accent2">
                    <a:lumMod val="20000"/>
                    <a:lumOff val="80000"/>
                  </a:schemeClr>
                </a:solidFill>
              </a:endParaRPr>
            </a:p>
          </p:txBody>
        </p:sp>
        <p:cxnSp>
          <p:nvCxnSpPr>
            <p:cNvPr id="73" name="Straight Connector 72"/>
            <p:cNvCxnSpPr/>
            <p:nvPr/>
          </p:nvCxnSpPr>
          <p:spPr>
            <a:xfrm rot="10800000" flipV="1">
              <a:off x="838201" y="5027083"/>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895597" y="4812268"/>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NNK</a:t>
              </a:r>
              <a:endParaRPr lang="en-US" dirty="0">
                <a:solidFill>
                  <a:schemeClr val="accent1">
                    <a:lumMod val="20000"/>
                    <a:lumOff val="80000"/>
                  </a:schemeClr>
                </a:solidFill>
                <a:latin typeface="Courier New" pitchFamily="49" charset="0"/>
                <a:cs typeface="Courier New" pitchFamily="49" charset="0"/>
              </a:endParaRPr>
            </a:p>
          </p:txBody>
        </p:sp>
        <p:cxnSp>
          <p:nvCxnSpPr>
            <p:cNvPr id="76" name="Straight Connector 75"/>
            <p:cNvCxnSpPr/>
            <p:nvPr/>
          </p:nvCxnSpPr>
          <p:spPr>
            <a:xfrm rot="10800000" flipV="1">
              <a:off x="838197" y="5331883"/>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895593" y="5117068"/>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NNM</a:t>
              </a:r>
              <a:endParaRPr lang="en-US" dirty="0">
                <a:solidFill>
                  <a:schemeClr val="accent1">
                    <a:lumMod val="20000"/>
                    <a:lumOff val="80000"/>
                  </a:schemeClr>
                </a:solidFill>
                <a:latin typeface="Courier New" pitchFamily="49" charset="0"/>
                <a:cs typeface="Courier New" pitchFamily="49" charset="0"/>
              </a:endParaRPr>
            </a:p>
          </p:txBody>
        </p:sp>
        <p:cxnSp>
          <p:nvCxnSpPr>
            <p:cNvPr id="79" name="Straight Connector 78"/>
            <p:cNvCxnSpPr/>
            <p:nvPr/>
          </p:nvCxnSpPr>
          <p:spPr>
            <a:xfrm rot="10800000" flipV="1">
              <a:off x="3429002" y="5025496"/>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486398" y="4810681"/>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NNK</a:t>
              </a:r>
              <a:endParaRPr lang="en-US" dirty="0">
                <a:solidFill>
                  <a:schemeClr val="accent1">
                    <a:lumMod val="20000"/>
                    <a:lumOff val="80000"/>
                  </a:schemeClr>
                </a:solidFill>
                <a:latin typeface="Courier New" pitchFamily="49" charset="0"/>
                <a:cs typeface="Courier New" pitchFamily="49" charset="0"/>
              </a:endParaRPr>
            </a:p>
          </p:txBody>
        </p:sp>
        <p:cxnSp>
          <p:nvCxnSpPr>
            <p:cNvPr id="82" name="Straight Connector 81"/>
            <p:cNvCxnSpPr/>
            <p:nvPr/>
          </p:nvCxnSpPr>
          <p:spPr>
            <a:xfrm rot="10800000" flipV="1">
              <a:off x="3428998" y="5330296"/>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486394" y="5115481"/>
              <a:ext cx="762000" cy="369332"/>
            </a:xfrm>
            <a:prstGeom prst="rect">
              <a:avLst/>
            </a:prstGeom>
            <a:noFill/>
          </p:spPr>
          <p:txBody>
            <a:bodyPr wrap="square" rtlCol="0">
              <a:spAutoFit/>
            </a:bodyPr>
            <a:lstStyle/>
            <a:p>
              <a:r>
                <a:rPr lang="en-US" dirty="0" smtClean="0">
                  <a:solidFill>
                    <a:schemeClr val="accent1">
                      <a:lumMod val="20000"/>
                      <a:lumOff val="80000"/>
                    </a:schemeClr>
                  </a:solidFill>
                  <a:latin typeface="Courier New" pitchFamily="49" charset="0"/>
                  <a:cs typeface="Courier New" pitchFamily="49" charset="0"/>
                </a:rPr>
                <a:t>NNM</a:t>
              </a:r>
              <a:endParaRPr lang="en-US" dirty="0">
                <a:solidFill>
                  <a:schemeClr val="accent1">
                    <a:lumMod val="20000"/>
                    <a:lumOff val="80000"/>
                  </a:schemeClr>
                </a:solidFill>
                <a:latin typeface="Courier New" pitchFamily="49" charset="0"/>
                <a:cs typeface="Courier New" pitchFamily="49" charset="0"/>
              </a:endParaRPr>
            </a:p>
          </p:txBody>
        </p:sp>
        <p:cxnSp>
          <p:nvCxnSpPr>
            <p:cNvPr id="85" name="Straight Connector 84"/>
            <p:cNvCxnSpPr/>
            <p:nvPr/>
          </p:nvCxnSpPr>
          <p:spPr>
            <a:xfrm rot="10800000" flipV="1">
              <a:off x="6019803" y="5029200"/>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0800000" flipV="1">
              <a:off x="6019799" y="5334000"/>
              <a:ext cx="2133597" cy="21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92" name="Straight Connector 91"/>
          <p:cNvCxnSpPr/>
          <p:nvPr/>
        </p:nvCxnSpPr>
        <p:spPr>
          <a:xfrm rot="5400000">
            <a:off x="838200" y="5029200"/>
            <a:ext cx="609600" cy="15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543005" y="5028406"/>
            <a:ext cx="609600" cy="15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838200" y="4343400"/>
            <a:ext cx="694164" cy="369332"/>
          </a:xfrm>
          <a:prstGeom prst="rect">
            <a:avLst/>
          </a:prstGeom>
        </p:spPr>
        <p:txBody>
          <a:bodyPr wrap="none">
            <a:spAutoFit/>
          </a:bodyPr>
          <a:lstStyle/>
          <a:p>
            <a:r>
              <a:rPr lang="en-US" dirty="0" err="1" smtClean="0">
                <a:solidFill>
                  <a:schemeClr val="accent2">
                    <a:lumMod val="20000"/>
                    <a:lumOff val="80000"/>
                  </a:schemeClr>
                </a:solidFill>
              </a:rPr>
              <a:t>EcoRI</a:t>
            </a:r>
            <a:endParaRPr lang="en-US" dirty="0"/>
          </a:p>
        </p:txBody>
      </p:sp>
      <p:sp>
        <p:nvSpPr>
          <p:cNvPr id="95" name="Rectangle 94"/>
          <p:cNvSpPr/>
          <p:nvPr/>
        </p:nvSpPr>
        <p:spPr>
          <a:xfrm>
            <a:off x="7467600" y="4343400"/>
            <a:ext cx="806631" cy="369332"/>
          </a:xfrm>
          <a:prstGeom prst="rect">
            <a:avLst/>
          </a:prstGeom>
        </p:spPr>
        <p:txBody>
          <a:bodyPr wrap="none">
            <a:spAutoFit/>
          </a:bodyPr>
          <a:lstStyle/>
          <a:p>
            <a:r>
              <a:rPr lang="en-US" dirty="0" err="1" smtClean="0">
                <a:solidFill>
                  <a:schemeClr val="accent2">
                    <a:lumMod val="20000"/>
                    <a:lumOff val="80000"/>
                  </a:schemeClr>
                </a:solidFill>
              </a:rPr>
              <a:t>BamHI</a:t>
            </a:r>
            <a:endParaRPr 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RNA Libraries:  SELEX</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p:cNvSpPr txBox="1"/>
          <p:nvPr/>
        </p:nvSpPr>
        <p:spPr>
          <a:xfrm>
            <a:off x="762000" y="914400"/>
            <a:ext cx="7772400" cy="3046988"/>
          </a:xfrm>
          <a:prstGeom prst="rect">
            <a:avLst/>
          </a:prstGeom>
          <a:noFill/>
        </p:spPr>
        <p:txBody>
          <a:bodyPr wrap="square" rtlCol="0">
            <a:spAutoFit/>
          </a:bodyPr>
          <a:lstStyle/>
          <a:p>
            <a:r>
              <a:rPr lang="en-US" sz="2400" dirty="0" smtClean="0">
                <a:solidFill>
                  <a:schemeClr val="accent2">
                    <a:lumMod val="40000"/>
                    <a:lumOff val="60000"/>
                  </a:schemeClr>
                </a:solidFill>
              </a:rPr>
              <a:t>Template </a:t>
            </a:r>
            <a:r>
              <a:rPr lang="en-US" sz="2400" dirty="0" err="1" smtClean="0">
                <a:solidFill>
                  <a:schemeClr val="accent2">
                    <a:lumMod val="40000"/>
                    <a:lumOff val="60000"/>
                  </a:schemeClr>
                </a:solidFill>
              </a:rPr>
              <a:t>oligos</a:t>
            </a:r>
            <a:r>
              <a:rPr lang="en-US" sz="2400" dirty="0" smtClean="0">
                <a:solidFill>
                  <a:schemeClr val="accent2">
                    <a:lumMod val="40000"/>
                    <a:lumOff val="60000"/>
                  </a:schemeClr>
                </a:solidFill>
              </a:rPr>
              <a:t>:</a:t>
            </a:r>
          </a:p>
          <a:p>
            <a:r>
              <a:rPr lang="en-US" sz="2400" dirty="0" smtClean="0">
                <a:solidFill>
                  <a:schemeClr val="accent2">
                    <a:lumMod val="40000"/>
                    <a:lumOff val="60000"/>
                  </a:schemeClr>
                </a:solidFill>
              </a:rPr>
              <a:t>GAGGATCCCGAACGGACNNNNNNNNNNNNNNNNNNNNNNNNNNNNNNNNNNNNNNNNNNNNNNNNNNNNNNNNNNNNNNNNNNNNNNNNNNNNNNNNGCACACGCGGAATT</a:t>
            </a:r>
            <a:r>
              <a:rPr lang="en-US" sz="2400" dirty="0" smtClean="0">
                <a:solidFill>
                  <a:srgbClr val="92D050"/>
                </a:solidFill>
              </a:rPr>
              <a:t>CCCTATAGTGAGTCGTATTA</a:t>
            </a:r>
          </a:p>
          <a:p>
            <a:endParaRPr lang="en-US" sz="2400" dirty="0" smtClean="0">
              <a:solidFill>
                <a:srgbClr val="92D050"/>
              </a:solidFill>
            </a:endParaRPr>
          </a:p>
          <a:p>
            <a:r>
              <a:rPr lang="en-US" sz="2400" dirty="0" smtClean="0">
                <a:solidFill>
                  <a:schemeClr val="accent2">
                    <a:lumMod val="40000"/>
                    <a:lumOff val="60000"/>
                  </a:schemeClr>
                </a:solidFill>
              </a:rPr>
              <a:t>T7 Universal Promoter </a:t>
            </a:r>
            <a:r>
              <a:rPr lang="en-US" sz="2400" dirty="0" err="1" smtClean="0">
                <a:solidFill>
                  <a:schemeClr val="accent2">
                    <a:lumMod val="40000"/>
                    <a:lumOff val="60000"/>
                  </a:schemeClr>
                </a:solidFill>
              </a:rPr>
              <a:t>Oligo</a:t>
            </a:r>
            <a:r>
              <a:rPr lang="en-US" sz="2400" dirty="0" smtClean="0">
                <a:solidFill>
                  <a:schemeClr val="accent2">
                    <a:lumMod val="40000"/>
                    <a:lumOff val="60000"/>
                  </a:schemeClr>
                </a:solidFill>
              </a:rPr>
              <a:t>:</a:t>
            </a:r>
          </a:p>
          <a:p>
            <a:r>
              <a:rPr lang="en-US" sz="2400" dirty="0" smtClean="0">
                <a:solidFill>
                  <a:srgbClr val="92D050"/>
                </a:solidFill>
              </a:rPr>
              <a:t>TAATACGACTCACTATAGGG</a:t>
            </a:r>
            <a:endParaRPr lang="en-US" sz="2400" dirty="0">
              <a:solidFill>
                <a:srgbClr val="92D050"/>
              </a:solidFill>
            </a:endParaRPr>
          </a:p>
        </p:txBody>
      </p:sp>
      <p:pic>
        <p:nvPicPr>
          <p:cNvPr id="2050" name="Picture 2" descr="C:\Users\jcanderson\Documents\Courses\SynBio Bootcamp\Combinatorial Libraries\aptamer.png"/>
          <p:cNvPicPr>
            <a:picLocks noChangeAspect="1" noChangeArrowheads="1"/>
          </p:cNvPicPr>
          <p:nvPr/>
        </p:nvPicPr>
        <p:blipFill>
          <a:blip r:embed="rId3" cstate="print"/>
          <a:srcRect/>
          <a:stretch>
            <a:fillRect/>
          </a:stretch>
        </p:blipFill>
        <p:spPr bwMode="auto">
          <a:xfrm>
            <a:off x="2362200" y="3876768"/>
            <a:ext cx="6172200" cy="298123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Random Peptide Libraries</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098" name="Picture 2" descr="C:\Users\JCAnderson\Documents\Courses\SynBio Bootcamp\Combinatorial Libraries\surfacedisplay.png"/>
          <p:cNvPicPr>
            <a:picLocks noChangeAspect="1" noChangeArrowheads="1"/>
          </p:cNvPicPr>
          <p:nvPr/>
        </p:nvPicPr>
        <p:blipFill>
          <a:blip r:embed="rId3" cstate="print"/>
          <a:srcRect/>
          <a:stretch>
            <a:fillRect/>
          </a:stretch>
        </p:blipFill>
        <p:spPr bwMode="auto">
          <a:xfrm>
            <a:off x="609600" y="1295400"/>
            <a:ext cx="7858125" cy="4562475"/>
          </a:xfrm>
          <a:prstGeom prst="rect">
            <a:avLst/>
          </a:prstGeom>
          <a:noFill/>
        </p:spPr>
      </p:pic>
      <p:sp>
        <p:nvSpPr>
          <p:cNvPr id="12" name="TextBox 11"/>
          <p:cNvSpPr txBox="1"/>
          <p:nvPr/>
        </p:nvSpPr>
        <p:spPr>
          <a:xfrm>
            <a:off x="5029200" y="6581001"/>
            <a:ext cx="4114800" cy="276999"/>
          </a:xfrm>
          <a:prstGeom prst="rect">
            <a:avLst/>
          </a:prstGeom>
          <a:noFill/>
        </p:spPr>
        <p:txBody>
          <a:bodyPr wrap="square" rtlCol="0">
            <a:spAutoFit/>
          </a:bodyPr>
          <a:lstStyle/>
          <a:p>
            <a:r>
              <a:rPr lang="fr-FR" sz="1200" dirty="0" err="1" smtClean="0">
                <a:solidFill>
                  <a:srgbClr val="1F497D">
                    <a:lumMod val="20000"/>
                    <a:lumOff val="80000"/>
                  </a:srgbClr>
                </a:solidFill>
                <a:latin typeface="Arial" charset="0"/>
                <a:cs typeface="Arial" charset="0"/>
              </a:rPr>
              <a:t>Protein</a:t>
            </a:r>
            <a:r>
              <a:rPr lang="fr-FR" sz="1200" dirty="0" smtClean="0">
                <a:solidFill>
                  <a:srgbClr val="1F497D">
                    <a:lumMod val="20000"/>
                    <a:lumOff val="80000"/>
                  </a:srgbClr>
                </a:solidFill>
                <a:latin typeface="Arial" charset="0"/>
                <a:cs typeface="Arial" charset="0"/>
              </a:rPr>
              <a:t> </a:t>
            </a:r>
            <a:r>
              <a:rPr lang="fr-FR" sz="1200" dirty="0" err="1" smtClean="0">
                <a:solidFill>
                  <a:srgbClr val="1F497D">
                    <a:lumMod val="20000"/>
                    <a:lumOff val="80000"/>
                  </a:srgbClr>
                </a:solidFill>
                <a:latin typeface="Arial" charset="0"/>
                <a:cs typeface="Arial" charset="0"/>
              </a:rPr>
              <a:t>Sci</a:t>
            </a:r>
            <a:r>
              <a:rPr lang="fr-FR" sz="1200" dirty="0" smtClean="0">
                <a:solidFill>
                  <a:srgbClr val="1F497D">
                    <a:lumMod val="20000"/>
                    <a:lumOff val="80000"/>
                  </a:srgbClr>
                </a:solidFill>
                <a:latin typeface="Arial" charset="0"/>
                <a:cs typeface="Arial" charset="0"/>
              </a:rPr>
              <a:t>. 2006 </a:t>
            </a:r>
            <a:r>
              <a:rPr lang="fr-FR" sz="1200" dirty="0" err="1" smtClean="0">
                <a:solidFill>
                  <a:srgbClr val="1F497D">
                    <a:lumMod val="20000"/>
                    <a:lumOff val="80000"/>
                  </a:srgbClr>
                </a:solidFill>
                <a:latin typeface="Arial" charset="0"/>
                <a:cs typeface="Arial" charset="0"/>
              </a:rPr>
              <a:t>Apr</a:t>
            </a:r>
            <a:r>
              <a:rPr lang="fr-FR" sz="1200" dirty="0" smtClean="0">
                <a:solidFill>
                  <a:srgbClr val="1F497D">
                    <a:lumMod val="20000"/>
                    <a:lumOff val="80000"/>
                  </a:srgbClr>
                </a:solidFill>
                <a:latin typeface="Arial" charset="0"/>
                <a:cs typeface="Arial" charset="0"/>
              </a:rPr>
              <a:t>;15(4):825-36. </a:t>
            </a:r>
            <a:r>
              <a:rPr lang="en-US" sz="1200" dirty="0" smtClean="0">
                <a:solidFill>
                  <a:srgbClr val="1F497D">
                    <a:lumMod val="20000"/>
                    <a:lumOff val="80000"/>
                  </a:srgbClr>
                </a:solidFill>
                <a:latin typeface="Arial" charset="0"/>
                <a:cs typeface="Arial" charset="0"/>
              </a:rPr>
              <a:t>PMID: 16600968</a:t>
            </a:r>
          </a:p>
        </p:txBody>
      </p:sp>
      <p:sp useBgFill="1">
        <p:nvSpPr>
          <p:cNvPr id="13" name="Rectangle 12"/>
          <p:cNvSpPr/>
          <p:nvPr/>
        </p:nvSpPr>
        <p:spPr>
          <a:xfrm>
            <a:off x="457200" y="1219200"/>
            <a:ext cx="9144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Active-Site Saturation</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3"/>
          <p:cNvPicPr>
            <a:picLocks noChangeAspect="1" noChangeArrowheads="1"/>
          </p:cNvPicPr>
          <p:nvPr/>
        </p:nvPicPr>
        <p:blipFill>
          <a:blip r:embed="rId3" cstate="print"/>
          <a:srcRect/>
          <a:stretch>
            <a:fillRect/>
          </a:stretch>
        </p:blipFill>
        <p:spPr bwMode="auto">
          <a:xfrm>
            <a:off x="-228600" y="1143000"/>
            <a:ext cx="4992687" cy="5715000"/>
          </a:xfrm>
          <a:prstGeom prst="rect">
            <a:avLst/>
          </a:prstGeom>
          <a:noFill/>
          <a:ln w="9525">
            <a:noFill/>
            <a:miter lim="800000"/>
            <a:headEnd/>
            <a:tailEnd/>
          </a:ln>
          <a:effectLst/>
        </p:spPr>
      </p:pic>
      <p:sp>
        <p:nvSpPr>
          <p:cNvPr id="12" name="Right Arrow 11"/>
          <p:cNvSpPr/>
          <p:nvPr/>
        </p:nvSpPr>
        <p:spPr>
          <a:xfrm>
            <a:off x="5105400" y="1981200"/>
            <a:ext cx="3810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rot="5400000">
            <a:off x="5143500" y="2095500"/>
            <a:ext cx="533400" cy="15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5296694" y="2094706"/>
            <a:ext cx="533400" cy="15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6057106" y="2094706"/>
            <a:ext cx="533400" cy="15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6285706" y="2094706"/>
            <a:ext cx="533400" cy="15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7352506" y="2094706"/>
            <a:ext cx="533400" cy="15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029200" y="1524000"/>
            <a:ext cx="1021433" cy="369332"/>
          </a:xfrm>
          <a:prstGeom prst="rect">
            <a:avLst/>
          </a:prstGeom>
          <a:noFill/>
        </p:spPr>
        <p:txBody>
          <a:bodyPr wrap="none" rtlCol="0">
            <a:spAutoFit/>
          </a:bodyPr>
          <a:lstStyle/>
          <a:p>
            <a:r>
              <a:rPr lang="en-US" dirty="0" smtClean="0">
                <a:solidFill>
                  <a:schemeClr val="accent1">
                    <a:lumMod val="20000"/>
                    <a:lumOff val="80000"/>
                  </a:schemeClr>
                </a:solidFill>
              </a:rPr>
              <a:t>NNKNNK</a:t>
            </a:r>
            <a:endParaRPr lang="en-US" dirty="0">
              <a:solidFill>
                <a:schemeClr val="accent1">
                  <a:lumMod val="20000"/>
                  <a:lumOff val="80000"/>
                </a:schemeClr>
              </a:solidFill>
            </a:endParaRPr>
          </a:p>
        </p:txBody>
      </p:sp>
      <p:sp>
        <p:nvSpPr>
          <p:cNvPr id="19" name="TextBox 18"/>
          <p:cNvSpPr txBox="1"/>
          <p:nvPr/>
        </p:nvSpPr>
        <p:spPr>
          <a:xfrm>
            <a:off x="5988967" y="1524000"/>
            <a:ext cx="1021433" cy="369332"/>
          </a:xfrm>
          <a:prstGeom prst="rect">
            <a:avLst/>
          </a:prstGeom>
          <a:noFill/>
        </p:spPr>
        <p:txBody>
          <a:bodyPr wrap="none" rtlCol="0">
            <a:spAutoFit/>
          </a:bodyPr>
          <a:lstStyle/>
          <a:p>
            <a:r>
              <a:rPr lang="en-US" dirty="0" smtClean="0">
                <a:solidFill>
                  <a:schemeClr val="accent1">
                    <a:lumMod val="20000"/>
                    <a:lumOff val="80000"/>
                  </a:schemeClr>
                </a:solidFill>
              </a:rPr>
              <a:t>NNKNNK</a:t>
            </a:r>
            <a:endParaRPr lang="en-US" dirty="0">
              <a:solidFill>
                <a:schemeClr val="accent1">
                  <a:lumMod val="20000"/>
                  <a:lumOff val="80000"/>
                </a:schemeClr>
              </a:solidFill>
            </a:endParaRPr>
          </a:p>
        </p:txBody>
      </p:sp>
      <p:sp>
        <p:nvSpPr>
          <p:cNvPr id="20" name="TextBox 19"/>
          <p:cNvSpPr txBox="1"/>
          <p:nvPr/>
        </p:nvSpPr>
        <p:spPr>
          <a:xfrm>
            <a:off x="7284367" y="1524000"/>
            <a:ext cx="603050" cy="369332"/>
          </a:xfrm>
          <a:prstGeom prst="rect">
            <a:avLst/>
          </a:prstGeom>
          <a:noFill/>
        </p:spPr>
        <p:txBody>
          <a:bodyPr wrap="none" rtlCol="0">
            <a:spAutoFit/>
          </a:bodyPr>
          <a:lstStyle/>
          <a:p>
            <a:r>
              <a:rPr lang="en-US" dirty="0" smtClean="0">
                <a:solidFill>
                  <a:schemeClr val="accent1">
                    <a:lumMod val="20000"/>
                    <a:lumOff val="80000"/>
                  </a:schemeClr>
                </a:solidFill>
              </a:rPr>
              <a:t>NNK</a:t>
            </a:r>
            <a:endParaRPr lang="en-US" dirty="0">
              <a:solidFill>
                <a:schemeClr val="accent1">
                  <a:lumMod val="20000"/>
                  <a:lumOff val="80000"/>
                </a:schemeClr>
              </a:solidFill>
            </a:endParaRPr>
          </a:p>
        </p:txBody>
      </p:sp>
      <p:sp>
        <p:nvSpPr>
          <p:cNvPr id="21" name="Rectangle 20"/>
          <p:cNvSpPr/>
          <p:nvPr/>
        </p:nvSpPr>
        <p:spPr>
          <a:xfrm>
            <a:off x="4876800" y="3200400"/>
            <a:ext cx="4191000" cy="3416320"/>
          </a:xfrm>
          <a:prstGeom prst="rect">
            <a:avLst/>
          </a:prstGeom>
        </p:spPr>
        <p:txBody>
          <a:bodyPr wrap="square">
            <a:spAutoFit/>
          </a:bodyPr>
          <a:lstStyle/>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With NNK saturation can mutate up to 6 sites</a:t>
            </a: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Libraries of this type have a very high percentage of members with no activity</a:t>
            </a: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The rare “hits” require selections</a:t>
            </a: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Best strategy for large leaps in substrate specificity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RBS Libraries  </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 name="Text Box 13"/>
          <p:cNvSpPr txBox="1">
            <a:spLocks noChangeArrowheads="1"/>
          </p:cNvSpPr>
          <p:nvPr/>
        </p:nvSpPr>
        <p:spPr bwMode="auto">
          <a:xfrm>
            <a:off x="4267200" y="946150"/>
            <a:ext cx="4343400" cy="2101850"/>
          </a:xfrm>
          <a:prstGeom prst="rect">
            <a:avLst/>
          </a:prstGeom>
          <a:noFill/>
          <a:ln w="9525">
            <a:noFill/>
            <a:miter lim="800000"/>
            <a:headEnd/>
            <a:tailEnd/>
          </a:ln>
          <a:effectLst/>
        </p:spPr>
        <p:txBody>
          <a:bodyPr>
            <a:spAutoFit/>
          </a:bodyPr>
          <a:lstStyle/>
          <a:p>
            <a:pPr>
              <a:lnSpc>
                <a:spcPct val="220000"/>
              </a:lnSpc>
            </a:pPr>
            <a:r>
              <a:rPr lang="en-US" sz="2000" dirty="0" err="1">
                <a:solidFill>
                  <a:schemeClr val="accent1">
                    <a:lumMod val="20000"/>
                    <a:lumOff val="80000"/>
                  </a:schemeClr>
                </a:solidFill>
              </a:rPr>
              <a:t>FdhInv</a:t>
            </a:r>
            <a:r>
              <a:rPr lang="en-US" sz="2000" dirty="0">
                <a:solidFill>
                  <a:schemeClr val="accent1">
                    <a:lumMod val="20000"/>
                    <a:lumOff val="80000"/>
                  </a:schemeClr>
                </a:solidFill>
              </a:rPr>
              <a:t> - </a:t>
            </a:r>
            <a:r>
              <a:rPr lang="en-US" sz="2000" b="0" dirty="0">
                <a:solidFill>
                  <a:schemeClr val="accent1">
                    <a:lumMod val="20000"/>
                    <a:lumOff val="80000"/>
                  </a:schemeClr>
                </a:solidFill>
              </a:rPr>
              <a:t>Anaerobic Induction</a:t>
            </a:r>
          </a:p>
          <a:p>
            <a:pPr>
              <a:lnSpc>
                <a:spcPct val="220000"/>
              </a:lnSpc>
            </a:pPr>
            <a:r>
              <a:rPr lang="en-US" sz="2000" dirty="0" err="1">
                <a:solidFill>
                  <a:schemeClr val="accent1">
                    <a:lumMod val="20000"/>
                    <a:lumOff val="80000"/>
                  </a:schemeClr>
                </a:solidFill>
              </a:rPr>
              <a:t>AraInv</a:t>
            </a:r>
            <a:r>
              <a:rPr lang="en-US" sz="2000" dirty="0">
                <a:solidFill>
                  <a:schemeClr val="accent1">
                    <a:lumMod val="20000"/>
                    <a:lumOff val="80000"/>
                  </a:schemeClr>
                </a:solidFill>
              </a:rPr>
              <a:t> - </a:t>
            </a:r>
            <a:r>
              <a:rPr lang="en-US" sz="2000" b="0" dirty="0" err="1">
                <a:solidFill>
                  <a:schemeClr val="accent1">
                    <a:lumMod val="20000"/>
                    <a:lumOff val="80000"/>
                  </a:schemeClr>
                </a:solidFill>
              </a:rPr>
              <a:t>Arabinose</a:t>
            </a:r>
            <a:r>
              <a:rPr lang="en-US" sz="2000" b="0" dirty="0">
                <a:solidFill>
                  <a:schemeClr val="accent1">
                    <a:lumMod val="20000"/>
                    <a:lumOff val="80000"/>
                  </a:schemeClr>
                </a:solidFill>
              </a:rPr>
              <a:t> Induction</a:t>
            </a:r>
          </a:p>
          <a:p>
            <a:pPr>
              <a:lnSpc>
                <a:spcPct val="220000"/>
              </a:lnSpc>
            </a:pPr>
            <a:r>
              <a:rPr lang="en-US" sz="2000" dirty="0" err="1">
                <a:solidFill>
                  <a:schemeClr val="accent1">
                    <a:lumMod val="20000"/>
                    <a:lumOff val="80000"/>
                  </a:schemeClr>
                </a:solidFill>
              </a:rPr>
              <a:t>TetInv</a:t>
            </a:r>
            <a:r>
              <a:rPr lang="en-US" sz="2000" dirty="0">
                <a:solidFill>
                  <a:schemeClr val="accent1">
                    <a:lumMod val="20000"/>
                    <a:lumOff val="80000"/>
                  </a:schemeClr>
                </a:solidFill>
              </a:rPr>
              <a:t> - </a:t>
            </a:r>
            <a:r>
              <a:rPr lang="en-US" sz="2000" b="0" dirty="0">
                <a:solidFill>
                  <a:schemeClr val="accent1">
                    <a:lumMod val="20000"/>
                    <a:lumOff val="80000"/>
                  </a:schemeClr>
                </a:solidFill>
              </a:rPr>
              <a:t>Constitutive</a:t>
            </a:r>
          </a:p>
        </p:txBody>
      </p:sp>
      <p:sp>
        <p:nvSpPr>
          <p:cNvPr id="21" name="Rectangle 14"/>
          <p:cNvSpPr>
            <a:spLocks noChangeArrowheads="1"/>
          </p:cNvSpPr>
          <p:nvPr/>
        </p:nvSpPr>
        <p:spPr bwMode="auto">
          <a:xfrm>
            <a:off x="6927850" y="4343400"/>
            <a:ext cx="152400" cy="304800"/>
          </a:xfrm>
          <a:prstGeom prst="rect">
            <a:avLst/>
          </a:prstGeom>
          <a:solidFill>
            <a:srgbClr val="000000"/>
          </a:solidFill>
          <a:ln w="9525">
            <a:solidFill>
              <a:schemeClr val="tx1"/>
            </a:solidFill>
            <a:miter lim="800000"/>
            <a:headEnd/>
            <a:tailEnd/>
          </a:ln>
          <a:effectLst/>
        </p:spPr>
        <p:txBody>
          <a:bodyPr wrap="none" anchor="ctr"/>
          <a:lstStyle/>
          <a:p>
            <a:endParaRPr lang="en-US"/>
          </a:p>
        </p:txBody>
      </p:sp>
      <p:sp>
        <p:nvSpPr>
          <p:cNvPr id="22" name="Rectangle 15"/>
          <p:cNvSpPr>
            <a:spLocks noChangeArrowheads="1"/>
          </p:cNvSpPr>
          <p:nvPr/>
        </p:nvSpPr>
        <p:spPr bwMode="auto">
          <a:xfrm>
            <a:off x="6927850" y="4724400"/>
            <a:ext cx="152400" cy="30480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23" name="Rectangle 16"/>
          <p:cNvSpPr>
            <a:spLocks noChangeArrowheads="1"/>
          </p:cNvSpPr>
          <p:nvPr/>
        </p:nvSpPr>
        <p:spPr bwMode="auto">
          <a:xfrm>
            <a:off x="6927850" y="5105400"/>
            <a:ext cx="152400" cy="3048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25" name="Rectangle 18"/>
          <p:cNvSpPr>
            <a:spLocks noChangeArrowheads="1"/>
          </p:cNvSpPr>
          <p:nvPr/>
        </p:nvSpPr>
        <p:spPr bwMode="auto">
          <a:xfrm>
            <a:off x="7156450" y="4267200"/>
            <a:ext cx="1243354" cy="1292662"/>
          </a:xfrm>
          <a:prstGeom prst="rect">
            <a:avLst/>
          </a:prstGeom>
          <a:noFill/>
          <a:ln w="9525">
            <a:noFill/>
            <a:miter lim="800000"/>
            <a:headEnd/>
            <a:tailEnd/>
          </a:ln>
          <a:effectLst/>
        </p:spPr>
        <p:txBody>
          <a:bodyPr wrap="none">
            <a:spAutoFit/>
          </a:bodyPr>
          <a:lstStyle/>
          <a:p>
            <a:pPr>
              <a:lnSpc>
                <a:spcPct val="130000"/>
              </a:lnSpc>
            </a:pPr>
            <a:r>
              <a:rPr lang="en-US" sz="2000" dirty="0">
                <a:solidFill>
                  <a:schemeClr val="accent1">
                    <a:lumMod val="20000"/>
                    <a:lumOff val="80000"/>
                  </a:schemeClr>
                </a:solidFill>
              </a:rPr>
              <a:t>Anaerobic</a:t>
            </a:r>
          </a:p>
          <a:p>
            <a:pPr>
              <a:lnSpc>
                <a:spcPct val="130000"/>
              </a:lnSpc>
            </a:pPr>
            <a:r>
              <a:rPr lang="en-US" sz="2000" dirty="0" err="1">
                <a:solidFill>
                  <a:schemeClr val="accent1">
                    <a:lumMod val="20000"/>
                    <a:lumOff val="80000"/>
                  </a:schemeClr>
                </a:solidFill>
              </a:rPr>
              <a:t>Arabinose</a:t>
            </a:r>
            <a:endParaRPr lang="en-US" sz="2000" dirty="0">
              <a:solidFill>
                <a:schemeClr val="accent1">
                  <a:lumMod val="20000"/>
                  <a:lumOff val="80000"/>
                </a:schemeClr>
              </a:solidFill>
            </a:endParaRPr>
          </a:p>
          <a:p>
            <a:pPr>
              <a:lnSpc>
                <a:spcPct val="130000"/>
              </a:lnSpc>
            </a:pPr>
            <a:r>
              <a:rPr lang="en-US" sz="2000" dirty="0">
                <a:solidFill>
                  <a:schemeClr val="accent1">
                    <a:lumMod val="20000"/>
                    <a:lumOff val="80000"/>
                  </a:schemeClr>
                </a:solidFill>
              </a:rPr>
              <a:t>Normal</a:t>
            </a:r>
          </a:p>
        </p:txBody>
      </p:sp>
      <p:pic>
        <p:nvPicPr>
          <p:cNvPr id="1027" name="Picture 3" descr="C:\Users\JCAnderson\Documents\Courses\SynBio Bootcamp\Combinatorial Libraries\inv1.png"/>
          <p:cNvPicPr>
            <a:picLocks noChangeAspect="1" noChangeArrowheads="1"/>
          </p:cNvPicPr>
          <p:nvPr/>
        </p:nvPicPr>
        <p:blipFill>
          <a:blip r:embed="rId3" cstate="print"/>
          <a:srcRect/>
          <a:stretch>
            <a:fillRect/>
          </a:stretch>
        </p:blipFill>
        <p:spPr bwMode="auto">
          <a:xfrm>
            <a:off x="1143001" y="838200"/>
            <a:ext cx="2594910" cy="2209800"/>
          </a:xfrm>
          <a:prstGeom prst="rect">
            <a:avLst/>
          </a:prstGeom>
          <a:noFill/>
        </p:spPr>
      </p:pic>
      <p:pic>
        <p:nvPicPr>
          <p:cNvPr id="1028" name="Picture 4" descr="C:\Users\JCAnderson\Documents\Courses\SynBio Bootcamp\Combinatorial Libraries\inv2.png"/>
          <p:cNvPicPr>
            <a:picLocks noChangeAspect="1" noChangeArrowheads="1"/>
          </p:cNvPicPr>
          <p:nvPr/>
        </p:nvPicPr>
        <p:blipFill>
          <a:blip r:embed="rId4" cstate="print"/>
          <a:srcRect/>
          <a:stretch>
            <a:fillRect/>
          </a:stretch>
        </p:blipFill>
        <p:spPr bwMode="auto">
          <a:xfrm>
            <a:off x="607698" y="2971800"/>
            <a:ext cx="6021702" cy="3478831"/>
          </a:xfrm>
          <a:prstGeom prst="rect">
            <a:avLst/>
          </a:prstGeom>
          <a:noFill/>
        </p:spPr>
      </p:pic>
      <p:sp>
        <p:nvSpPr>
          <p:cNvPr id="31" name="TextBox 30"/>
          <p:cNvSpPr txBox="1"/>
          <p:nvPr/>
        </p:nvSpPr>
        <p:spPr>
          <a:xfrm>
            <a:off x="5181600" y="6553200"/>
            <a:ext cx="4114800" cy="276999"/>
          </a:xfrm>
          <a:prstGeom prst="rect">
            <a:avLst/>
          </a:prstGeom>
          <a:noFill/>
        </p:spPr>
        <p:txBody>
          <a:bodyPr wrap="square" rtlCol="0">
            <a:spAutoFit/>
          </a:bodyPr>
          <a:lstStyle/>
          <a:p>
            <a:r>
              <a:rPr lang="nl-NL" sz="1200" dirty="0" smtClean="0">
                <a:solidFill>
                  <a:srgbClr val="1F497D">
                    <a:lumMod val="20000"/>
                    <a:lumOff val="80000"/>
                  </a:srgbClr>
                </a:solidFill>
                <a:latin typeface="Arial" charset="0"/>
                <a:cs typeface="Arial" charset="0"/>
              </a:rPr>
              <a:t>J Mol Biol. 2006 Jan 27;355(4):619-27 </a:t>
            </a:r>
            <a:r>
              <a:rPr lang="en-US" sz="1200" dirty="0" smtClean="0">
                <a:solidFill>
                  <a:srgbClr val="1F497D">
                    <a:lumMod val="20000"/>
                    <a:lumOff val="80000"/>
                  </a:srgbClr>
                </a:solidFill>
                <a:latin typeface="Arial" charset="0"/>
                <a:cs typeface="Arial" charset="0"/>
              </a:rPr>
              <a:t>PMID: 16330045</a:t>
            </a:r>
          </a:p>
        </p:txBody>
      </p:sp>
    </p:spTree>
    <p:extLst>
      <p:ext uri="{BB962C8B-B14F-4D97-AF65-F5344CB8AC3E}">
        <p14:creationId xmlns:p14="http://schemas.microsoft.com/office/powerpoint/2010/main" val="1815474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rrain.png"/>
          <p:cNvPicPr>
            <a:picLocks noChangeAspect="1"/>
          </p:cNvPicPr>
          <p:nvPr/>
        </p:nvPicPr>
        <p:blipFill>
          <a:blip r:embed="rId3" cstate="print"/>
          <a:stretch>
            <a:fillRect/>
          </a:stretch>
        </p:blipFill>
        <p:spPr>
          <a:xfrm>
            <a:off x="838200" y="990600"/>
            <a:ext cx="7620000" cy="5660571"/>
          </a:xfrm>
          <a:prstGeom prst="rect">
            <a:avLst/>
          </a:prstGeom>
        </p:spPr>
      </p:pic>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Directed Evolution</a:t>
            </a:r>
            <a:endParaRPr lang="en-US" sz="2000" dirty="0">
              <a:solidFill>
                <a:srgbClr val="1F497D">
                  <a:lumMod val="20000"/>
                  <a:lumOff val="80000"/>
                </a:srgbClr>
              </a:solidFill>
              <a:latin typeface="Rockwell Extra Bold" pitchFamily="18" charset="0"/>
              <a:cs typeface="Arial" pitchFamily="34" charset="0"/>
            </a:endParaRPr>
          </a:p>
        </p:txBody>
      </p:sp>
      <p:sp>
        <p:nvSpPr>
          <p:cNvPr id="12" name="Oval 11"/>
          <p:cNvSpPr/>
          <p:nvPr/>
        </p:nvSpPr>
        <p:spPr>
          <a:xfrm>
            <a:off x="3276600" y="4419600"/>
            <a:ext cx="152400" cy="1524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2949982" y="4121150"/>
            <a:ext cx="371068" cy="415040"/>
          </a:xfrm>
          <a:custGeom>
            <a:avLst/>
            <a:gdLst>
              <a:gd name="connsiteX0" fmla="*/ 371068 w 371068"/>
              <a:gd name="connsiteY0" fmla="*/ 381000 h 415040"/>
              <a:gd name="connsiteX1" fmla="*/ 326618 w 371068"/>
              <a:gd name="connsiteY1" fmla="*/ 387350 h 415040"/>
              <a:gd name="connsiteX2" fmla="*/ 307568 w 371068"/>
              <a:gd name="connsiteY2" fmla="*/ 393700 h 415040"/>
              <a:gd name="connsiteX3" fmla="*/ 256768 w 371068"/>
              <a:gd name="connsiteY3" fmla="*/ 400050 h 415040"/>
              <a:gd name="connsiteX4" fmla="*/ 231368 w 371068"/>
              <a:gd name="connsiteY4" fmla="*/ 406400 h 415040"/>
              <a:gd name="connsiteX5" fmla="*/ 155168 w 371068"/>
              <a:gd name="connsiteY5" fmla="*/ 412750 h 415040"/>
              <a:gd name="connsiteX6" fmla="*/ 78968 w 371068"/>
              <a:gd name="connsiteY6" fmla="*/ 393700 h 415040"/>
              <a:gd name="connsiteX7" fmla="*/ 72618 w 371068"/>
              <a:gd name="connsiteY7" fmla="*/ 374650 h 415040"/>
              <a:gd name="connsiteX8" fmla="*/ 78968 w 371068"/>
              <a:gd name="connsiteY8" fmla="*/ 355600 h 415040"/>
              <a:gd name="connsiteX9" fmla="*/ 98018 w 371068"/>
              <a:gd name="connsiteY9" fmla="*/ 349250 h 415040"/>
              <a:gd name="connsiteX10" fmla="*/ 174218 w 371068"/>
              <a:gd name="connsiteY10" fmla="*/ 336550 h 415040"/>
              <a:gd name="connsiteX11" fmla="*/ 193268 w 371068"/>
              <a:gd name="connsiteY11" fmla="*/ 323850 h 415040"/>
              <a:gd name="connsiteX12" fmla="*/ 212318 w 371068"/>
              <a:gd name="connsiteY12" fmla="*/ 317500 h 415040"/>
              <a:gd name="connsiteX13" fmla="*/ 237718 w 371068"/>
              <a:gd name="connsiteY13" fmla="*/ 279400 h 415040"/>
              <a:gd name="connsiteX14" fmla="*/ 244068 w 371068"/>
              <a:gd name="connsiteY14" fmla="*/ 247650 h 415040"/>
              <a:gd name="connsiteX15" fmla="*/ 237718 w 371068"/>
              <a:gd name="connsiteY15" fmla="*/ 222250 h 415040"/>
              <a:gd name="connsiteX16" fmla="*/ 218668 w 371068"/>
              <a:gd name="connsiteY16" fmla="*/ 209550 h 415040"/>
              <a:gd name="connsiteX17" fmla="*/ 129768 w 371068"/>
              <a:gd name="connsiteY17" fmla="*/ 203200 h 415040"/>
              <a:gd name="connsiteX18" fmla="*/ 104368 w 371068"/>
              <a:gd name="connsiteY18" fmla="*/ 209550 h 415040"/>
              <a:gd name="connsiteX19" fmla="*/ 85318 w 371068"/>
              <a:gd name="connsiteY19" fmla="*/ 215900 h 415040"/>
              <a:gd name="connsiteX20" fmla="*/ 28168 w 371068"/>
              <a:gd name="connsiteY20" fmla="*/ 203200 h 415040"/>
              <a:gd name="connsiteX21" fmla="*/ 9118 w 371068"/>
              <a:gd name="connsiteY21" fmla="*/ 190500 h 415040"/>
              <a:gd name="connsiteX22" fmla="*/ 9118 w 371068"/>
              <a:gd name="connsiteY22" fmla="*/ 127000 h 415040"/>
              <a:gd name="connsiteX23" fmla="*/ 28168 w 371068"/>
              <a:gd name="connsiteY23" fmla="*/ 120650 h 415040"/>
              <a:gd name="connsiteX24" fmla="*/ 59918 w 371068"/>
              <a:gd name="connsiteY24" fmla="*/ 114300 h 415040"/>
              <a:gd name="connsiteX25" fmla="*/ 85318 w 371068"/>
              <a:gd name="connsiteY25" fmla="*/ 107950 h 415040"/>
              <a:gd name="connsiteX26" fmla="*/ 78968 w 371068"/>
              <a:gd name="connsiteY26" fmla="*/ 31750 h 415040"/>
              <a:gd name="connsiteX27" fmla="*/ 72618 w 371068"/>
              <a:gd name="connsiteY27" fmla="*/ 12700 h 415040"/>
              <a:gd name="connsiteX28" fmla="*/ 59918 w 371068"/>
              <a:gd name="connsiteY28" fmla="*/ 0 h 41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068" h="415040">
                <a:moveTo>
                  <a:pt x="371068" y="381000"/>
                </a:moveTo>
                <a:cubicBezTo>
                  <a:pt x="356251" y="383117"/>
                  <a:pt x="341294" y="384415"/>
                  <a:pt x="326618" y="387350"/>
                </a:cubicBezTo>
                <a:cubicBezTo>
                  <a:pt x="320054" y="388663"/>
                  <a:pt x="314154" y="392503"/>
                  <a:pt x="307568" y="393700"/>
                </a:cubicBezTo>
                <a:cubicBezTo>
                  <a:pt x="290778" y="396753"/>
                  <a:pt x="273601" y="397245"/>
                  <a:pt x="256768" y="400050"/>
                </a:cubicBezTo>
                <a:cubicBezTo>
                  <a:pt x="248160" y="401485"/>
                  <a:pt x="240028" y="405318"/>
                  <a:pt x="231368" y="406400"/>
                </a:cubicBezTo>
                <a:cubicBezTo>
                  <a:pt x="206077" y="409561"/>
                  <a:pt x="180568" y="410633"/>
                  <a:pt x="155168" y="412750"/>
                </a:cubicBezTo>
                <a:cubicBezTo>
                  <a:pt x="135454" y="410560"/>
                  <a:pt x="96040" y="415040"/>
                  <a:pt x="78968" y="393700"/>
                </a:cubicBezTo>
                <a:cubicBezTo>
                  <a:pt x="74787" y="388473"/>
                  <a:pt x="74735" y="381000"/>
                  <a:pt x="72618" y="374650"/>
                </a:cubicBezTo>
                <a:cubicBezTo>
                  <a:pt x="74735" y="368300"/>
                  <a:pt x="74235" y="360333"/>
                  <a:pt x="78968" y="355600"/>
                </a:cubicBezTo>
                <a:cubicBezTo>
                  <a:pt x="83701" y="350867"/>
                  <a:pt x="91432" y="350447"/>
                  <a:pt x="98018" y="349250"/>
                </a:cubicBezTo>
                <a:cubicBezTo>
                  <a:pt x="207028" y="329430"/>
                  <a:pt x="106922" y="353374"/>
                  <a:pt x="174218" y="336550"/>
                </a:cubicBezTo>
                <a:cubicBezTo>
                  <a:pt x="180568" y="332317"/>
                  <a:pt x="186442" y="327263"/>
                  <a:pt x="193268" y="323850"/>
                </a:cubicBezTo>
                <a:cubicBezTo>
                  <a:pt x="199255" y="320857"/>
                  <a:pt x="207585" y="322233"/>
                  <a:pt x="212318" y="317500"/>
                </a:cubicBezTo>
                <a:cubicBezTo>
                  <a:pt x="223111" y="306707"/>
                  <a:pt x="237718" y="279400"/>
                  <a:pt x="237718" y="279400"/>
                </a:cubicBezTo>
                <a:cubicBezTo>
                  <a:pt x="239835" y="268817"/>
                  <a:pt x="244068" y="258443"/>
                  <a:pt x="244068" y="247650"/>
                </a:cubicBezTo>
                <a:cubicBezTo>
                  <a:pt x="244068" y="238923"/>
                  <a:pt x="242559" y="229512"/>
                  <a:pt x="237718" y="222250"/>
                </a:cubicBezTo>
                <a:cubicBezTo>
                  <a:pt x="233485" y="215900"/>
                  <a:pt x="226184" y="210876"/>
                  <a:pt x="218668" y="209550"/>
                </a:cubicBezTo>
                <a:cubicBezTo>
                  <a:pt x="189411" y="204387"/>
                  <a:pt x="159401" y="205317"/>
                  <a:pt x="129768" y="203200"/>
                </a:cubicBezTo>
                <a:cubicBezTo>
                  <a:pt x="121301" y="205317"/>
                  <a:pt x="112759" y="207152"/>
                  <a:pt x="104368" y="209550"/>
                </a:cubicBezTo>
                <a:cubicBezTo>
                  <a:pt x="97932" y="211389"/>
                  <a:pt x="92011" y="215900"/>
                  <a:pt x="85318" y="215900"/>
                </a:cubicBezTo>
                <a:cubicBezTo>
                  <a:pt x="77256" y="215900"/>
                  <a:pt x="37964" y="205649"/>
                  <a:pt x="28168" y="203200"/>
                </a:cubicBezTo>
                <a:cubicBezTo>
                  <a:pt x="21818" y="198967"/>
                  <a:pt x="12904" y="197126"/>
                  <a:pt x="9118" y="190500"/>
                </a:cubicBezTo>
                <a:cubicBezTo>
                  <a:pt x="1303" y="176823"/>
                  <a:pt x="0" y="140677"/>
                  <a:pt x="9118" y="127000"/>
                </a:cubicBezTo>
                <a:cubicBezTo>
                  <a:pt x="12831" y="121431"/>
                  <a:pt x="21674" y="122273"/>
                  <a:pt x="28168" y="120650"/>
                </a:cubicBezTo>
                <a:cubicBezTo>
                  <a:pt x="38639" y="118032"/>
                  <a:pt x="49382" y="116641"/>
                  <a:pt x="59918" y="114300"/>
                </a:cubicBezTo>
                <a:cubicBezTo>
                  <a:pt x="68437" y="112407"/>
                  <a:pt x="76851" y="110067"/>
                  <a:pt x="85318" y="107950"/>
                </a:cubicBezTo>
                <a:cubicBezTo>
                  <a:pt x="83201" y="82550"/>
                  <a:pt x="82337" y="57014"/>
                  <a:pt x="78968" y="31750"/>
                </a:cubicBezTo>
                <a:cubicBezTo>
                  <a:pt x="78083" y="25115"/>
                  <a:pt x="76062" y="18440"/>
                  <a:pt x="72618" y="12700"/>
                </a:cubicBezTo>
                <a:cubicBezTo>
                  <a:pt x="69538" y="7566"/>
                  <a:pt x="64151" y="4233"/>
                  <a:pt x="59918"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RBS Libraries  </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 name="Text Box 16"/>
          <p:cNvSpPr txBox="1">
            <a:spLocks noChangeArrowheads="1"/>
          </p:cNvSpPr>
          <p:nvPr/>
        </p:nvSpPr>
        <p:spPr bwMode="auto">
          <a:xfrm>
            <a:off x="2819400" y="1923871"/>
            <a:ext cx="5410200" cy="1200329"/>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chemeClr val="accent1">
                    <a:lumMod val="20000"/>
                    <a:lumOff val="80000"/>
                  </a:schemeClr>
                </a:solidFill>
                <a:effectLst/>
                <a:uLnTx/>
                <a:uFillTx/>
                <a:latin typeface="Courier New" pitchFamily="49" charset="0"/>
                <a:cs typeface="Courier New" pitchFamily="49" charset="0"/>
              </a:rPr>
              <a:t>CA</a:t>
            </a:r>
            <a:r>
              <a:rPr kumimoji="0" lang="en-US" sz="3600" b="0" i="0" u="none" strike="noStrike" kern="0" cap="none" spc="0" normalizeH="0" baseline="0" noProof="0" dirty="0" smtClean="0">
                <a:ln>
                  <a:noFill/>
                </a:ln>
                <a:solidFill>
                  <a:schemeClr val="accent2">
                    <a:lumMod val="40000"/>
                    <a:lumOff val="60000"/>
                  </a:schemeClr>
                </a:solidFill>
                <a:effectLst/>
                <a:uLnTx/>
                <a:uFillTx/>
                <a:latin typeface="Courier New" pitchFamily="49" charset="0"/>
                <a:cs typeface="Courier New" pitchFamily="49" charset="0"/>
              </a:rPr>
              <a:t>AGGA</a:t>
            </a:r>
            <a:r>
              <a:rPr kumimoji="0" lang="en-US" sz="3600" b="0" i="0" u="none" strike="noStrike" kern="0" cap="none" spc="0" normalizeH="0" baseline="0" noProof="0" dirty="0" smtClean="0">
                <a:ln>
                  <a:noFill/>
                </a:ln>
                <a:solidFill>
                  <a:schemeClr val="accent1">
                    <a:lumMod val="20000"/>
                    <a:lumOff val="80000"/>
                  </a:schemeClr>
                </a:solidFill>
                <a:effectLst/>
                <a:uLnTx/>
                <a:uFillTx/>
                <a:latin typeface="Courier New" pitchFamily="49" charset="0"/>
                <a:cs typeface="Courier New" pitchFamily="49" charset="0"/>
              </a:rPr>
              <a:t>ATTAACC</a:t>
            </a:r>
            <a:r>
              <a:rPr kumimoji="0" lang="en-US" sz="3600" b="0" i="0" u="none" strike="noStrike" kern="0" cap="none" spc="0" normalizeH="0" baseline="0" noProof="0" dirty="0" smtClean="0">
                <a:ln>
                  <a:noFill/>
                </a:ln>
                <a:solidFill>
                  <a:schemeClr val="accent2">
                    <a:lumMod val="40000"/>
                    <a:lumOff val="60000"/>
                  </a:schemeClr>
                </a:solidFill>
                <a:effectLst/>
                <a:uLnTx/>
                <a:uFillTx/>
                <a:latin typeface="Courier New" pitchFamily="49" charset="0"/>
                <a:cs typeface="Courier New" pitchFamily="49" charset="0"/>
              </a:rPr>
              <a:t>ATG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chemeClr val="accent3">
                    <a:lumMod val="60000"/>
                    <a:lumOff val="40000"/>
                  </a:schemeClr>
                </a:solidFill>
                <a:effectLst/>
                <a:uLnTx/>
                <a:uFillTx/>
                <a:latin typeface="Courier New" pitchFamily="49" charset="0"/>
                <a:cs typeface="Courier New" pitchFamily="49" charset="0"/>
              </a:rPr>
              <a:t>NNN</a:t>
            </a:r>
            <a:r>
              <a:rPr kumimoji="0" lang="en-US" sz="3600" b="0" i="0" u="none" strike="noStrike" kern="0" cap="none" spc="0" normalizeH="0" baseline="0" noProof="0" dirty="0" smtClean="0">
                <a:ln>
                  <a:noFill/>
                </a:ln>
                <a:solidFill>
                  <a:schemeClr val="accent1">
                    <a:lumMod val="20000"/>
                    <a:lumOff val="80000"/>
                  </a:schemeClr>
                </a:solidFill>
                <a:effectLst/>
                <a:uLnTx/>
                <a:uFillTx/>
                <a:latin typeface="Courier New" pitchFamily="49" charset="0"/>
                <a:cs typeface="Courier New" pitchFamily="49" charset="0"/>
              </a:rPr>
              <a:t>GGAATTAACC</a:t>
            </a:r>
            <a:r>
              <a:rPr kumimoji="0" lang="en-US" sz="3600" b="0" i="0" u="none" strike="noStrike" kern="0" cap="none" spc="0" normalizeH="0" baseline="0" noProof="0" dirty="0" smtClean="0">
                <a:ln>
                  <a:noFill/>
                </a:ln>
                <a:solidFill>
                  <a:schemeClr val="accent3">
                    <a:lumMod val="60000"/>
                    <a:lumOff val="40000"/>
                  </a:schemeClr>
                </a:solidFill>
                <a:effectLst/>
                <a:uLnTx/>
                <a:uFillTx/>
                <a:latin typeface="Courier New" pitchFamily="49" charset="0"/>
                <a:cs typeface="Courier New" pitchFamily="49" charset="0"/>
              </a:rPr>
              <a:t>R</a:t>
            </a:r>
            <a:r>
              <a:rPr kumimoji="0" lang="en-US" sz="3600" b="0" i="0" u="none" strike="noStrike" kern="0" cap="none" spc="0" normalizeH="0" baseline="0" noProof="0" dirty="0" smtClean="0">
                <a:ln>
                  <a:noFill/>
                </a:ln>
                <a:solidFill>
                  <a:schemeClr val="accent1">
                    <a:lumMod val="20000"/>
                    <a:lumOff val="80000"/>
                  </a:schemeClr>
                </a:solidFill>
                <a:effectLst/>
                <a:uLnTx/>
                <a:uFillTx/>
                <a:latin typeface="Courier New" pitchFamily="49" charset="0"/>
                <a:cs typeface="Courier New" pitchFamily="49" charset="0"/>
              </a:rPr>
              <a:t>TG</a:t>
            </a:r>
          </a:p>
        </p:txBody>
      </p:sp>
      <p:sp>
        <p:nvSpPr>
          <p:cNvPr id="24" name="Rectangle 20"/>
          <p:cNvSpPr>
            <a:spLocks noChangeArrowheads="1"/>
          </p:cNvSpPr>
          <p:nvPr/>
        </p:nvSpPr>
        <p:spPr bwMode="auto">
          <a:xfrm>
            <a:off x="3581400" y="1143000"/>
            <a:ext cx="1200150" cy="646331"/>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chemeClr val="accent2">
                    <a:lumMod val="40000"/>
                    <a:lumOff val="60000"/>
                  </a:schemeClr>
                </a:solidFill>
                <a:effectLst/>
                <a:uLnTx/>
                <a:uFillTx/>
                <a:latin typeface="Courier New" pitchFamily="49" charset="0"/>
                <a:cs typeface="Courier New" pitchFamily="49" charset="0"/>
              </a:rPr>
              <a:t>RBS</a:t>
            </a:r>
          </a:p>
        </p:txBody>
      </p:sp>
      <p:sp>
        <p:nvSpPr>
          <p:cNvPr id="27" name="Line 23"/>
          <p:cNvSpPr>
            <a:spLocks noChangeShapeType="1"/>
          </p:cNvSpPr>
          <p:nvPr/>
        </p:nvSpPr>
        <p:spPr bwMode="auto">
          <a:xfrm>
            <a:off x="6553200" y="1828800"/>
            <a:ext cx="685800" cy="0"/>
          </a:xfrm>
          <a:prstGeom prst="line">
            <a:avLst/>
          </a:prstGeom>
          <a:noFill/>
          <a:ln w="38100">
            <a:solidFill>
              <a:schemeClr val="accent2">
                <a:lumMod val="40000"/>
                <a:lumOff val="60000"/>
              </a:scheme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mtClean="0"/>
          </a:p>
        </p:txBody>
      </p:sp>
      <p:sp>
        <p:nvSpPr>
          <p:cNvPr id="28" name="Rectangle 24"/>
          <p:cNvSpPr>
            <a:spLocks noChangeArrowheads="1"/>
          </p:cNvSpPr>
          <p:nvPr/>
        </p:nvSpPr>
        <p:spPr bwMode="auto">
          <a:xfrm>
            <a:off x="4572000" y="1143000"/>
            <a:ext cx="3574626" cy="646331"/>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chemeClr val="accent2">
                    <a:lumMod val="40000"/>
                    <a:lumOff val="60000"/>
                  </a:schemeClr>
                </a:solidFill>
                <a:effectLst/>
                <a:uLnTx/>
                <a:uFillTx/>
                <a:latin typeface="Courier New" pitchFamily="49" charset="0"/>
                <a:cs typeface="Courier New" pitchFamily="49" charset="0"/>
              </a:rPr>
              <a:t>      Start</a:t>
            </a:r>
          </a:p>
        </p:txBody>
      </p:sp>
      <p:sp>
        <p:nvSpPr>
          <p:cNvPr id="29" name="Line 23"/>
          <p:cNvSpPr>
            <a:spLocks noChangeShapeType="1"/>
          </p:cNvSpPr>
          <p:nvPr/>
        </p:nvSpPr>
        <p:spPr bwMode="auto">
          <a:xfrm>
            <a:off x="3581400" y="1828800"/>
            <a:ext cx="990600" cy="0"/>
          </a:xfrm>
          <a:prstGeom prst="line">
            <a:avLst/>
          </a:prstGeom>
          <a:noFill/>
          <a:ln w="38100">
            <a:solidFill>
              <a:schemeClr val="accent2">
                <a:lumMod val="40000"/>
                <a:lumOff val="60000"/>
              </a:scheme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smtClean="0">
              <a:ln>
                <a:noFill/>
              </a:ln>
              <a:solidFill>
                <a:schemeClr val="accent2">
                  <a:lumMod val="40000"/>
                  <a:lumOff val="60000"/>
                </a:schemeClr>
              </a:solidFill>
              <a:effectLst/>
              <a:uLnTx/>
              <a:uFillTx/>
              <a:latin typeface="Courier New" pitchFamily="49" charset="0"/>
              <a:cs typeface="Courier New" pitchFamily="49" charset="0"/>
            </a:endParaRPr>
          </a:p>
        </p:txBody>
      </p:sp>
      <p:sp>
        <p:nvSpPr>
          <p:cNvPr id="30" name="Text Box 16"/>
          <p:cNvSpPr txBox="1">
            <a:spLocks noChangeArrowheads="1"/>
          </p:cNvSpPr>
          <p:nvPr/>
        </p:nvSpPr>
        <p:spPr bwMode="auto">
          <a:xfrm>
            <a:off x="533400" y="1905000"/>
            <a:ext cx="6934200" cy="1200329"/>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chemeClr val="accent1">
                    <a:lumMod val="20000"/>
                    <a:lumOff val="80000"/>
                  </a:schemeClr>
                </a:solidFill>
                <a:effectLst/>
                <a:uLnTx/>
                <a:uFillTx/>
                <a:latin typeface="Courier New" pitchFamily="49" charset="0"/>
                <a:cs typeface="Courier New" pitchFamily="49" charset="0"/>
              </a:rPr>
              <a:t>Wt</a:t>
            </a:r>
          </a:p>
          <a:p>
            <a:pPr marL="0" marR="0" lvl="0" indent="0" defTabSz="914400" eaLnBrk="1" fontAlgn="auto" latinLnBrk="0" hangingPunct="1">
              <a:lnSpc>
                <a:spcPct val="100000"/>
              </a:lnSpc>
              <a:spcBef>
                <a:spcPts val="0"/>
              </a:spcBef>
              <a:spcAft>
                <a:spcPts val="0"/>
              </a:spcAft>
              <a:buClrTx/>
              <a:buSzTx/>
              <a:buFontTx/>
              <a:buNone/>
              <a:tabLst/>
              <a:defRPr/>
            </a:pPr>
            <a:r>
              <a:rPr lang="en-US" sz="3600" kern="0" dirty="0" smtClean="0">
                <a:solidFill>
                  <a:schemeClr val="accent1">
                    <a:lumMod val="20000"/>
                    <a:lumOff val="80000"/>
                  </a:schemeClr>
                </a:solidFill>
                <a:latin typeface="Courier New" pitchFamily="49" charset="0"/>
                <a:cs typeface="Courier New" pitchFamily="49" charset="0"/>
              </a:rPr>
              <a:t>library</a:t>
            </a:r>
            <a:endParaRPr kumimoji="0" lang="en-US" sz="3600" b="0" i="0" u="none" strike="noStrike" kern="0" cap="none" spc="0" normalizeH="0" baseline="0" noProof="0" dirty="0" smtClean="0">
              <a:ln>
                <a:noFill/>
              </a:ln>
              <a:solidFill>
                <a:schemeClr val="accent1">
                  <a:lumMod val="20000"/>
                  <a:lumOff val="80000"/>
                </a:schemeClr>
              </a:solidFill>
              <a:effectLst/>
              <a:uLnTx/>
              <a:uFillTx/>
              <a:latin typeface="Courier New" pitchFamily="49" charset="0"/>
              <a:cs typeface="Courier New" pitchFamily="49" charset="0"/>
            </a:endParaRPr>
          </a:p>
        </p:txBody>
      </p:sp>
      <p:pic>
        <p:nvPicPr>
          <p:cNvPr id="2050" name="Picture 2" descr="C:\Users\JCAnderson\Documents\Courses\SynBio Bootcamp\Combinatorial Libraries\inv3.png"/>
          <p:cNvPicPr>
            <a:picLocks noChangeAspect="1" noChangeArrowheads="1"/>
          </p:cNvPicPr>
          <p:nvPr/>
        </p:nvPicPr>
        <p:blipFill>
          <a:blip r:embed="rId4" cstate="print"/>
          <a:srcRect/>
          <a:stretch>
            <a:fillRect/>
          </a:stretch>
        </p:blipFill>
        <p:spPr bwMode="auto">
          <a:xfrm>
            <a:off x="914400" y="3225800"/>
            <a:ext cx="7339013" cy="3632200"/>
          </a:xfrm>
          <a:prstGeom prst="rect">
            <a:avLst/>
          </a:prstGeom>
          <a:noFill/>
        </p:spPr>
      </p:pic>
    </p:spTree>
    <p:custDataLst>
      <p:tags r:id="rId1"/>
    </p:custDataLst>
    <p:extLst>
      <p:ext uri="{BB962C8B-B14F-4D97-AF65-F5344CB8AC3E}">
        <p14:creationId xmlns:p14="http://schemas.microsoft.com/office/powerpoint/2010/main" val="3385021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pic>
        <p:nvPicPr>
          <p:cNvPr id="36866" name="Picture 2" descr="C:\Users\JCAnderson\Documents\Courses\SynBio Bootcamp\Combinatorial Libraries\cell lysis.png"/>
          <p:cNvPicPr>
            <a:picLocks noChangeAspect="1" noChangeArrowheads="1"/>
          </p:cNvPicPr>
          <p:nvPr/>
        </p:nvPicPr>
        <p:blipFill>
          <a:blip r:embed="rId4" cstate="print"/>
          <a:srcRect/>
          <a:stretch>
            <a:fillRect/>
          </a:stretch>
        </p:blipFill>
        <p:spPr bwMode="auto">
          <a:xfrm>
            <a:off x="4114800" y="1684020"/>
            <a:ext cx="4495800" cy="4945380"/>
          </a:xfrm>
          <a:prstGeom prst="rect">
            <a:avLst/>
          </a:prstGeom>
          <a:noFill/>
        </p:spPr>
      </p:pic>
      <p:sp>
        <p:nvSpPr>
          <p:cNvPr id="3" name="TextBox 4"/>
          <p:cNvSpPr txBox="1">
            <a:spLocks noChangeArrowheads="1"/>
          </p:cNvSpPr>
          <p:nvPr/>
        </p:nvSpPr>
        <p:spPr bwMode="auto">
          <a:xfrm>
            <a:off x="0" y="1349514"/>
            <a:ext cx="91440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cs typeface="Arial" pitchFamily="34" charset="0"/>
              </a:rPr>
              <a:t>Selection Methods</a:t>
            </a:r>
            <a:endParaRPr lang="en-US" sz="4000" dirty="0">
              <a:solidFill>
                <a:schemeClr val="bg1"/>
              </a:solidFill>
              <a:latin typeface="Rockwell Extra Bold" pitchFamily="18"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Adhesion Selections:  SELEX</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098" name="Picture 2" descr="C:\Users\jcanderson\Documents\Courses\SynBio Bootcamp\Combinatorial Libraries\selex.png"/>
          <p:cNvPicPr>
            <a:picLocks noChangeAspect="1" noChangeArrowheads="1"/>
          </p:cNvPicPr>
          <p:nvPr/>
        </p:nvPicPr>
        <p:blipFill>
          <a:blip r:embed="rId3" cstate="print"/>
          <a:srcRect/>
          <a:stretch>
            <a:fillRect/>
          </a:stretch>
        </p:blipFill>
        <p:spPr bwMode="auto">
          <a:xfrm>
            <a:off x="1143000" y="914400"/>
            <a:ext cx="6324600" cy="565250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1077218"/>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Example:</a:t>
            </a:r>
          </a:p>
          <a:p>
            <a:r>
              <a:rPr lang="en-US" sz="2800" dirty="0" smtClean="0">
                <a:solidFill>
                  <a:srgbClr val="1F497D">
                    <a:lumMod val="20000"/>
                    <a:lumOff val="80000"/>
                  </a:srgbClr>
                </a:solidFill>
                <a:latin typeface="Rockwell Extra Bold" pitchFamily="18" charset="0"/>
                <a:cs typeface="Arial" pitchFamily="34" charset="0"/>
              </a:rPr>
              <a:t>SELEX of dopamine </a:t>
            </a:r>
            <a:r>
              <a:rPr lang="en-US" sz="2800" dirty="0" err="1" smtClean="0">
                <a:solidFill>
                  <a:srgbClr val="1F497D">
                    <a:lumMod val="20000"/>
                    <a:lumOff val="80000"/>
                  </a:srgbClr>
                </a:solidFill>
                <a:latin typeface="Rockwell Extra Bold" pitchFamily="18" charset="0"/>
                <a:cs typeface="Arial" pitchFamily="34" charset="0"/>
              </a:rPr>
              <a:t>aptamers</a:t>
            </a:r>
            <a:endParaRPr lang="en-US" sz="16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2" name="Picture 2" descr="C:\Users\JCAnderson\Documents\Courses\SynBio Bootcamp\Combinatorial Libraries\dopamine1.png"/>
          <p:cNvPicPr>
            <a:picLocks noChangeAspect="1" noChangeArrowheads="1"/>
          </p:cNvPicPr>
          <p:nvPr/>
        </p:nvPicPr>
        <p:blipFill>
          <a:blip r:embed="rId3" cstate="print"/>
          <a:srcRect/>
          <a:stretch>
            <a:fillRect/>
          </a:stretch>
        </p:blipFill>
        <p:spPr bwMode="auto">
          <a:xfrm>
            <a:off x="0" y="1752600"/>
            <a:ext cx="4383575" cy="4114800"/>
          </a:xfrm>
          <a:prstGeom prst="rect">
            <a:avLst/>
          </a:prstGeom>
          <a:noFill/>
        </p:spPr>
      </p:pic>
      <p:pic>
        <p:nvPicPr>
          <p:cNvPr id="5123" name="Picture 3" descr="C:\Users\JCAnderson\Documents\Courses\SynBio Bootcamp\Combinatorial Libraries\dopamine2.png"/>
          <p:cNvPicPr>
            <a:picLocks noChangeAspect="1" noChangeArrowheads="1"/>
          </p:cNvPicPr>
          <p:nvPr/>
        </p:nvPicPr>
        <p:blipFill>
          <a:blip r:embed="rId4" cstate="print"/>
          <a:srcRect/>
          <a:stretch>
            <a:fillRect/>
          </a:stretch>
        </p:blipFill>
        <p:spPr bwMode="auto">
          <a:xfrm>
            <a:off x="4724400" y="2286000"/>
            <a:ext cx="3810000" cy="3062114"/>
          </a:xfrm>
          <a:prstGeom prst="rect">
            <a:avLst/>
          </a:prstGeom>
          <a:noFill/>
        </p:spPr>
      </p:pic>
      <p:sp>
        <p:nvSpPr>
          <p:cNvPr id="13" name="TextBox 12"/>
          <p:cNvSpPr txBox="1"/>
          <p:nvPr/>
        </p:nvSpPr>
        <p:spPr>
          <a:xfrm>
            <a:off x="4648200" y="6581001"/>
            <a:ext cx="4343400" cy="276999"/>
          </a:xfrm>
          <a:prstGeom prst="rect">
            <a:avLst/>
          </a:prstGeom>
          <a:noFill/>
        </p:spPr>
        <p:txBody>
          <a:bodyPr wrap="square" rtlCol="0">
            <a:spAutoFit/>
          </a:bodyPr>
          <a:lstStyle/>
          <a:p>
            <a:r>
              <a:rPr lang="en-US" sz="1200" dirty="0" smtClean="0">
                <a:solidFill>
                  <a:srgbClr val="1F497D">
                    <a:lumMod val="20000"/>
                    <a:lumOff val="80000"/>
                  </a:srgbClr>
                </a:solidFill>
                <a:latin typeface="Arial" charset="0"/>
                <a:cs typeface="Arial" charset="0"/>
              </a:rPr>
              <a:t>Biochemistry. 1997 Aug 12;36(32):9726-34. PMID: 9245404</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solidFill>
                  <a:schemeClr val="bg1"/>
                </a:solidFill>
              </a:rPr>
              <a:t>Specificity  -  how well the selection prefers the hit over the non-hit</a:t>
            </a:r>
          </a:p>
          <a:p>
            <a:pPr>
              <a:buNone/>
            </a:pPr>
            <a:r>
              <a:rPr lang="en-US" dirty="0" smtClean="0">
                <a:solidFill>
                  <a:schemeClr val="bg1"/>
                </a:solidFill>
              </a:rPr>
              <a:t>Recovery  -  what fraction of the hits are passed during the selection</a:t>
            </a:r>
          </a:p>
          <a:p>
            <a:pPr>
              <a:buNone/>
            </a:pPr>
            <a:endParaRPr lang="en-US" dirty="0" smtClean="0">
              <a:solidFill>
                <a:schemeClr val="bg1"/>
              </a:solidFill>
            </a:endParaRPr>
          </a:p>
          <a:p>
            <a:pPr>
              <a:buNone/>
            </a:pPr>
            <a:r>
              <a:rPr lang="en-US" dirty="0" smtClean="0">
                <a:solidFill>
                  <a:schemeClr val="bg1"/>
                </a:solidFill>
              </a:rPr>
              <a:t>Enrichment – the fraction of hits in the final population divided by the initial population</a:t>
            </a:r>
            <a:endParaRPr lang="en-US" dirty="0">
              <a:solidFill>
                <a:schemeClr val="bg1"/>
              </a:solidFill>
            </a:endParaRPr>
          </a:p>
        </p:txBody>
      </p:sp>
      <p:sp>
        <p:nvSpPr>
          <p:cNvPr id="4"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Performance of a Selection</a:t>
            </a:r>
            <a:endParaRPr lang="en-US" sz="2000" dirty="0">
              <a:solidFill>
                <a:srgbClr val="1F497D">
                  <a:lumMod val="20000"/>
                  <a:lumOff val="80000"/>
                </a:srgbClr>
              </a:solidFill>
              <a:latin typeface="Rockwell Extra Bold" pitchFamily="18" charset="0"/>
              <a:cs typeface="Arial" pitchFamily="34" charset="0"/>
            </a:endParaRPr>
          </a:p>
        </p:txBody>
      </p:sp>
      <p:sp>
        <p:nvSpPr>
          <p:cNvPr id="5"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Calculation of enrichment</a:t>
            </a:r>
            <a:endParaRPr lang="en-US" sz="2000" dirty="0">
              <a:solidFill>
                <a:srgbClr val="1F497D">
                  <a:lumMod val="20000"/>
                  <a:lumOff val="80000"/>
                </a:srgbClr>
              </a:solidFill>
              <a:latin typeface="Rockwell Extra Bold" pitchFamily="18" charset="0"/>
              <a:cs typeface="Arial" pitchFamily="34" charset="0"/>
            </a:endParaRPr>
          </a:p>
        </p:txBody>
      </p:sp>
      <p:sp>
        <p:nvSpPr>
          <p:cNvPr id="5"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Oval 1"/>
          <p:cNvSpPr/>
          <p:nvPr/>
        </p:nvSpPr>
        <p:spPr>
          <a:xfrm>
            <a:off x="838200" y="1543050"/>
            <a:ext cx="2971800" cy="297180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828800" y="19240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981200" y="23812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19400" y="24574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971800" y="32194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09700" y="24193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2100" y="28765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400300" y="29527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552700" y="37147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133600" y="29146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971800" y="29908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714500" y="34099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552700" y="34861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286000" y="34480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124200" y="35242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866900" y="39433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705100" y="40195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438400" y="20764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276600" y="21526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019300" y="25717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57500" y="26479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438400" y="26098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276600" y="26860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019300" y="31051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857500" y="31813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485900" y="27622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324100" y="28384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066800" y="32575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905000" y="33337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353050" y="1543050"/>
            <a:ext cx="2971800" cy="297180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259606" y="2494429"/>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496050" y="23812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334250" y="24574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949203" y="36004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924550" y="24193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076950" y="28765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542429" y="28384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067550" y="37147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648450" y="29146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486650" y="29908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229350" y="34099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067550" y="34861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800850" y="34480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639050" y="35242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381750" y="39433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219950" y="40195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953250" y="20764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593106" y="2723029"/>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046694" y="2123515"/>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063068" y="31051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6953250" y="26098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791450" y="26860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34150" y="310515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372350" y="31813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000750" y="27622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838950" y="28384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581650" y="32575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419850" y="33337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495300" y="816986"/>
            <a:ext cx="3390900" cy="646331"/>
          </a:xfrm>
          <a:prstGeom prst="rect">
            <a:avLst/>
          </a:prstGeom>
          <a:noFill/>
        </p:spPr>
        <p:txBody>
          <a:bodyPr wrap="square" rtlCol="0">
            <a:spAutoFit/>
          </a:bodyPr>
          <a:lstStyle/>
          <a:p>
            <a:pPr algn="ctr"/>
            <a:r>
              <a:rPr lang="en-US" sz="3600" dirty="0" smtClean="0">
                <a:solidFill>
                  <a:schemeClr val="bg1"/>
                </a:solidFill>
              </a:rPr>
              <a:t>Before</a:t>
            </a:r>
            <a:endParaRPr lang="en-US" sz="3600" dirty="0">
              <a:solidFill>
                <a:schemeClr val="bg1"/>
              </a:solidFill>
            </a:endParaRPr>
          </a:p>
        </p:txBody>
      </p:sp>
      <p:sp>
        <p:nvSpPr>
          <p:cNvPr id="73" name="TextBox 72"/>
          <p:cNvSpPr txBox="1"/>
          <p:nvPr/>
        </p:nvSpPr>
        <p:spPr>
          <a:xfrm>
            <a:off x="5143500" y="801469"/>
            <a:ext cx="3390900" cy="646331"/>
          </a:xfrm>
          <a:prstGeom prst="rect">
            <a:avLst/>
          </a:prstGeom>
          <a:noFill/>
        </p:spPr>
        <p:txBody>
          <a:bodyPr wrap="square" rtlCol="0">
            <a:spAutoFit/>
          </a:bodyPr>
          <a:lstStyle/>
          <a:p>
            <a:pPr algn="ctr"/>
            <a:r>
              <a:rPr lang="en-US" sz="3600" dirty="0" smtClean="0">
                <a:solidFill>
                  <a:schemeClr val="bg1"/>
                </a:solidFill>
              </a:rPr>
              <a:t>After</a:t>
            </a:r>
            <a:endParaRPr lang="en-US" sz="3600" dirty="0">
              <a:solidFill>
                <a:schemeClr val="bg1"/>
              </a:solidFill>
            </a:endParaRPr>
          </a:p>
        </p:txBody>
      </p:sp>
      <p:sp>
        <p:nvSpPr>
          <p:cNvPr id="74" name="TextBox 73"/>
          <p:cNvSpPr txBox="1"/>
          <p:nvPr/>
        </p:nvSpPr>
        <p:spPr>
          <a:xfrm>
            <a:off x="1360394" y="4800600"/>
            <a:ext cx="2438400" cy="923330"/>
          </a:xfrm>
          <a:prstGeom prst="rect">
            <a:avLst/>
          </a:prstGeom>
          <a:noFill/>
        </p:spPr>
        <p:txBody>
          <a:bodyPr wrap="square" rtlCol="0">
            <a:spAutoFit/>
          </a:bodyPr>
          <a:lstStyle/>
          <a:p>
            <a:pPr lvl="1"/>
            <a:r>
              <a:rPr lang="en-US" dirty="0" smtClean="0">
                <a:solidFill>
                  <a:schemeClr val="bg1"/>
                </a:solidFill>
              </a:rPr>
              <a:t>93 blue</a:t>
            </a:r>
          </a:p>
          <a:p>
            <a:pPr lvl="1"/>
            <a:r>
              <a:rPr lang="en-US" dirty="0" smtClean="0">
                <a:solidFill>
                  <a:schemeClr val="bg1"/>
                </a:solidFill>
              </a:rPr>
              <a:t>1 red</a:t>
            </a:r>
            <a:endParaRPr lang="en-US" dirty="0">
              <a:solidFill>
                <a:schemeClr val="bg1"/>
              </a:solidFill>
            </a:endParaRPr>
          </a:p>
          <a:p>
            <a:r>
              <a:rPr lang="en-US" dirty="0" smtClean="0">
                <a:solidFill>
                  <a:schemeClr val="bg1"/>
                </a:solidFill>
              </a:rPr>
              <a:t>red/</a:t>
            </a:r>
            <a:r>
              <a:rPr lang="en-US" dirty="0" err="1" smtClean="0">
                <a:solidFill>
                  <a:schemeClr val="bg1"/>
                </a:solidFill>
              </a:rPr>
              <a:t>red+blue</a:t>
            </a:r>
            <a:r>
              <a:rPr lang="en-US" dirty="0" smtClean="0">
                <a:solidFill>
                  <a:schemeClr val="bg1"/>
                </a:solidFill>
              </a:rPr>
              <a:t> = 0.0106</a:t>
            </a:r>
            <a:endParaRPr lang="en-US" dirty="0">
              <a:solidFill>
                <a:schemeClr val="bg1"/>
              </a:solidFill>
            </a:endParaRPr>
          </a:p>
        </p:txBody>
      </p:sp>
      <p:sp>
        <p:nvSpPr>
          <p:cNvPr id="75" name="TextBox 74"/>
          <p:cNvSpPr txBox="1"/>
          <p:nvPr/>
        </p:nvSpPr>
        <p:spPr>
          <a:xfrm>
            <a:off x="5553635" y="4800600"/>
            <a:ext cx="2438400" cy="923330"/>
          </a:xfrm>
          <a:prstGeom prst="rect">
            <a:avLst/>
          </a:prstGeom>
          <a:noFill/>
        </p:spPr>
        <p:txBody>
          <a:bodyPr wrap="square" rtlCol="0">
            <a:spAutoFit/>
          </a:bodyPr>
          <a:lstStyle/>
          <a:p>
            <a:pPr lvl="1"/>
            <a:r>
              <a:rPr lang="en-US" dirty="0" smtClean="0">
                <a:solidFill>
                  <a:schemeClr val="bg1"/>
                </a:solidFill>
              </a:rPr>
              <a:t>3 blue</a:t>
            </a:r>
          </a:p>
          <a:p>
            <a:pPr lvl="1"/>
            <a:r>
              <a:rPr lang="en-US" dirty="0" smtClean="0">
                <a:solidFill>
                  <a:schemeClr val="bg1"/>
                </a:solidFill>
              </a:rPr>
              <a:t>183 red</a:t>
            </a:r>
            <a:endParaRPr lang="en-US" dirty="0">
              <a:solidFill>
                <a:schemeClr val="bg1"/>
              </a:solidFill>
            </a:endParaRPr>
          </a:p>
          <a:p>
            <a:r>
              <a:rPr lang="en-US" dirty="0">
                <a:solidFill>
                  <a:schemeClr val="bg1"/>
                </a:solidFill>
              </a:rPr>
              <a:t>red/</a:t>
            </a:r>
            <a:r>
              <a:rPr lang="en-US" dirty="0" err="1">
                <a:solidFill>
                  <a:schemeClr val="bg1"/>
                </a:solidFill>
              </a:rPr>
              <a:t>red+blue</a:t>
            </a:r>
            <a:r>
              <a:rPr lang="en-US" dirty="0" smtClean="0">
                <a:solidFill>
                  <a:schemeClr val="bg1"/>
                </a:solidFill>
              </a:rPr>
              <a:t> = 0.984</a:t>
            </a:r>
            <a:endParaRPr lang="en-US" dirty="0">
              <a:solidFill>
                <a:schemeClr val="bg1"/>
              </a:solidFill>
            </a:endParaRPr>
          </a:p>
        </p:txBody>
      </p:sp>
      <p:sp>
        <p:nvSpPr>
          <p:cNvPr id="76" name="Oval 75"/>
          <p:cNvSpPr/>
          <p:nvPr/>
        </p:nvSpPr>
        <p:spPr>
          <a:xfrm>
            <a:off x="6381750" y="35623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7215468" y="32575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486650" y="26098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412006" y="2646829"/>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105650" y="22288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215468" y="32575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653618" y="2164976"/>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367868" y="34099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8096250" y="2990850"/>
            <a:ext cx="114300" cy="114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600885" y="6019800"/>
            <a:ext cx="3386953" cy="523220"/>
          </a:xfrm>
          <a:prstGeom prst="rect">
            <a:avLst/>
          </a:prstGeom>
        </p:spPr>
        <p:txBody>
          <a:bodyPr wrap="none">
            <a:spAutoFit/>
          </a:bodyPr>
          <a:lstStyle/>
          <a:p>
            <a:r>
              <a:rPr lang="en-US" dirty="0" smtClean="0">
                <a:solidFill>
                  <a:schemeClr val="bg1"/>
                </a:solidFill>
              </a:rPr>
              <a:t>Enrichment = 0.984/0.0106 =  </a:t>
            </a:r>
            <a:r>
              <a:rPr lang="en-US" sz="2800" dirty="0" smtClean="0">
                <a:solidFill>
                  <a:schemeClr val="bg1"/>
                </a:solidFill>
              </a:rPr>
              <a:t>92</a:t>
            </a:r>
            <a:endParaRPr lang="en-US" dirty="0"/>
          </a:p>
        </p:txBody>
      </p:sp>
    </p:spTree>
    <p:custDataLst>
      <p:tags r:id="rId1"/>
    </p:custDataLst>
    <p:extLst>
      <p:ext uri="{BB962C8B-B14F-4D97-AF65-F5344CB8AC3E}">
        <p14:creationId xmlns:p14="http://schemas.microsoft.com/office/powerpoint/2010/main" val="2506277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Phage Display:  </a:t>
            </a:r>
            <a:r>
              <a:rPr lang="en-US" sz="3200" dirty="0" smtClean="0">
                <a:solidFill>
                  <a:srgbClr val="1F497D">
                    <a:lumMod val="20000"/>
                    <a:lumOff val="80000"/>
                  </a:srgbClr>
                </a:solidFill>
                <a:latin typeface="Rockwell Extra Bold" pitchFamily="18" charset="0"/>
                <a:cs typeface="Arial" pitchFamily="34" charset="0"/>
              </a:rPr>
              <a:t>M13 </a:t>
            </a:r>
            <a:r>
              <a:rPr lang="en-US" sz="3200" dirty="0" err="1" smtClean="0">
                <a:solidFill>
                  <a:srgbClr val="1F497D">
                    <a:lumMod val="20000"/>
                    <a:lumOff val="80000"/>
                  </a:srgbClr>
                </a:solidFill>
                <a:latin typeface="Rockwell Extra Bold" pitchFamily="18" charset="0"/>
                <a:cs typeface="Arial" pitchFamily="34" charset="0"/>
              </a:rPr>
              <a:t>Phagemids</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18" name="Group 17"/>
          <p:cNvGrpSpPr/>
          <p:nvPr/>
        </p:nvGrpSpPr>
        <p:grpSpPr>
          <a:xfrm>
            <a:off x="838200" y="1219200"/>
            <a:ext cx="7772400" cy="4866620"/>
            <a:chOff x="685800" y="1143000"/>
            <a:chExt cx="7772400" cy="4866620"/>
          </a:xfrm>
        </p:grpSpPr>
        <p:pic>
          <p:nvPicPr>
            <p:cNvPr id="84995" name="Picture 3" descr="C:\Users\JCAnderson\Documents\Courses\SynBio Bootcamp\Combinatorial Libraries\phage.png"/>
            <p:cNvPicPr>
              <a:picLocks noChangeAspect="1" noChangeArrowheads="1"/>
            </p:cNvPicPr>
            <p:nvPr/>
          </p:nvPicPr>
          <p:blipFill>
            <a:blip r:embed="rId3" cstate="print"/>
            <a:srcRect/>
            <a:stretch>
              <a:fillRect/>
            </a:stretch>
          </p:blipFill>
          <p:spPr bwMode="auto">
            <a:xfrm>
              <a:off x="685800" y="1143000"/>
              <a:ext cx="7772400" cy="4629150"/>
            </a:xfrm>
            <a:prstGeom prst="rect">
              <a:avLst/>
            </a:prstGeom>
            <a:noFill/>
          </p:spPr>
        </p:pic>
        <p:sp>
          <p:nvSpPr>
            <p:cNvPr id="14" name="TextBox 13"/>
            <p:cNvSpPr txBox="1"/>
            <p:nvPr/>
          </p:nvSpPr>
          <p:spPr>
            <a:xfrm>
              <a:off x="1676400" y="1981200"/>
              <a:ext cx="2048253" cy="523220"/>
            </a:xfrm>
            <a:prstGeom prst="rect">
              <a:avLst/>
            </a:prstGeom>
            <a:noFill/>
          </p:spPr>
          <p:txBody>
            <a:bodyPr wrap="none" rtlCol="0">
              <a:spAutoFit/>
            </a:bodyPr>
            <a:lstStyle/>
            <a:p>
              <a:r>
                <a:rPr lang="en-US" sz="2800" b="1" dirty="0" err="1" smtClean="0">
                  <a:solidFill>
                    <a:schemeClr val="bg1"/>
                  </a:solidFill>
                </a:rPr>
                <a:t>pVIII</a:t>
              </a:r>
              <a:r>
                <a:rPr lang="en-US" sz="2800" b="1" dirty="0" smtClean="0">
                  <a:solidFill>
                    <a:schemeClr val="bg1"/>
                  </a:solidFill>
                </a:rPr>
                <a:t> Protein</a:t>
              </a:r>
              <a:endParaRPr lang="en-US" sz="2800" b="1" dirty="0">
                <a:solidFill>
                  <a:schemeClr val="bg1"/>
                </a:solidFill>
              </a:endParaRPr>
            </a:p>
          </p:txBody>
        </p:sp>
        <p:sp>
          <p:nvSpPr>
            <p:cNvPr id="15" name="TextBox 14"/>
            <p:cNvSpPr txBox="1"/>
            <p:nvPr/>
          </p:nvSpPr>
          <p:spPr>
            <a:xfrm>
              <a:off x="1676400" y="5486400"/>
              <a:ext cx="1835054" cy="523220"/>
            </a:xfrm>
            <a:prstGeom prst="rect">
              <a:avLst/>
            </a:prstGeom>
            <a:noFill/>
          </p:spPr>
          <p:txBody>
            <a:bodyPr wrap="none" rtlCol="0">
              <a:spAutoFit/>
            </a:bodyPr>
            <a:lstStyle/>
            <a:p>
              <a:r>
                <a:rPr lang="en-US" sz="2800" b="1" dirty="0" err="1" smtClean="0">
                  <a:solidFill>
                    <a:schemeClr val="bg1"/>
                  </a:solidFill>
                </a:rPr>
                <a:t>pIII</a:t>
              </a:r>
              <a:r>
                <a:rPr lang="en-US" sz="2800" b="1" dirty="0" smtClean="0">
                  <a:solidFill>
                    <a:schemeClr val="bg1"/>
                  </a:solidFill>
                </a:rPr>
                <a:t> Protein</a:t>
              </a:r>
              <a:endParaRPr lang="en-US" sz="2800" b="1" dirty="0">
                <a:solidFill>
                  <a:schemeClr val="bg1"/>
                </a:solidFill>
              </a:endParaRPr>
            </a:p>
          </p:txBody>
        </p:sp>
        <p:cxnSp>
          <p:nvCxnSpPr>
            <p:cNvPr id="17" name="Straight Arrow Connector 16"/>
            <p:cNvCxnSpPr/>
            <p:nvPr/>
          </p:nvCxnSpPr>
          <p:spPr>
            <a:xfrm rot="16200000" flipH="1">
              <a:off x="2933700" y="2552700"/>
              <a:ext cx="304800" cy="2286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Phage Display</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4993" name="Picture 1" descr="C:\Users\JCAnderson\Documents\Courses\SynBio Bootcamp\Combinatorial Libraries\phagedisplay.png"/>
          <p:cNvPicPr>
            <a:picLocks noChangeAspect="1" noChangeArrowheads="1"/>
          </p:cNvPicPr>
          <p:nvPr/>
        </p:nvPicPr>
        <p:blipFill>
          <a:blip r:embed="rId3" cstate="print"/>
          <a:srcRect/>
          <a:stretch>
            <a:fillRect/>
          </a:stretch>
        </p:blipFill>
        <p:spPr bwMode="auto">
          <a:xfrm>
            <a:off x="936351" y="609600"/>
            <a:ext cx="7598049" cy="614075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584775"/>
          </a:xfrm>
          <a:prstGeom prst="rect">
            <a:avLst/>
          </a:prstGeom>
          <a:noFill/>
          <a:ln w="9525">
            <a:noFill/>
            <a:miter lim="800000"/>
            <a:headEnd/>
            <a:tailEnd/>
          </a:ln>
        </p:spPr>
        <p:txBody>
          <a:bodyPr wrap="square">
            <a:spAutoFit/>
          </a:bodyPr>
          <a:lstStyle/>
          <a:p>
            <a:r>
              <a:rPr lang="en-US" sz="3200" dirty="0">
                <a:solidFill>
                  <a:srgbClr val="1F497D">
                    <a:lumMod val="20000"/>
                    <a:lumOff val="80000"/>
                  </a:srgbClr>
                </a:solidFill>
                <a:latin typeface="Rockwell Extra Bold" pitchFamily="18" charset="0"/>
                <a:cs typeface="Arial" pitchFamily="34" charset="0"/>
              </a:rPr>
              <a:t>Engineering Zinc Fingers (Zif268)</a:t>
            </a: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descr="C:\Users\JCAnderson\Documents\Courses\SynBio Bootcamp\Combinatorial Libraries\zincfinger.png"/>
          <p:cNvPicPr>
            <a:picLocks noChangeAspect="1" noChangeArrowheads="1"/>
          </p:cNvPicPr>
          <p:nvPr/>
        </p:nvPicPr>
        <p:blipFill>
          <a:blip r:embed="rId4" cstate="print"/>
          <a:srcRect/>
          <a:stretch>
            <a:fillRect/>
          </a:stretch>
        </p:blipFill>
        <p:spPr bwMode="auto">
          <a:xfrm>
            <a:off x="3886200" y="1752600"/>
            <a:ext cx="5136133" cy="3810000"/>
          </a:xfrm>
          <a:prstGeom prst="rect">
            <a:avLst/>
          </a:prstGeom>
          <a:noFill/>
        </p:spPr>
      </p:pic>
      <p:pic>
        <p:nvPicPr>
          <p:cNvPr id="1029" name="Picture 5" descr="C:\Users\JCAnderson\Documents\Courses\SynBio Bootcamp\Combinatorial Libraries\zf.png"/>
          <p:cNvPicPr>
            <a:picLocks noChangeAspect="1" noChangeArrowheads="1"/>
          </p:cNvPicPr>
          <p:nvPr/>
        </p:nvPicPr>
        <p:blipFill>
          <a:blip r:embed="rId5" cstate="print"/>
          <a:srcRect/>
          <a:stretch>
            <a:fillRect/>
          </a:stretch>
        </p:blipFill>
        <p:spPr bwMode="auto">
          <a:xfrm>
            <a:off x="228600" y="1295400"/>
            <a:ext cx="3475475" cy="5291138"/>
          </a:xfrm>
          <a:prstGeom prst="rect">
            <a:avLst/>
          </a:prstGeom>
          <a:noFill/>
        </p:spPr>
      </p:pic>
      <p:sp>
        <p:nvSpPr>
          <p:cNvPr id="15" name="TextBox 14"/>
          <p:cNvSpPr txBox="1"/>
          <p:nvPr/>
        </p:nvSpPr>
        <p:spPr>
          <a:xfrm>
            <a:off x="4343400" y="6096000"/>
            <a:ext cx="4800600" cy="646331"/>
          </a:xfrm>
          <a:prstGeom prst="rect">
            <a:avLst/>
          </a:prstGeom>
          <a:noFill/>
        </p:spPr>
        <p:txBody>
          <a:bodyPr wrap="square" rtlCol="0">
            <a:spAutoFit/>
          </a:bodyPr>
          <a:lstStyle/>
          <a:p>
            <a:r>
              <a:rPr lang="nl-NL" sz="1200" dirty="0" smtClean="0">
                <a:solidFill>
                  <a:srgbClr val="1F497D">
                    <a:lumMod val="20000"/>
                    <a:lumOff val="80000"/>
                  </a:srgbClr>
                </a:solidFill>
                <a:latin typeface="Arial" charset="0"/>
                <a:cs typeface="Arial" charset="0"/>
              </a:rPr>
              <a:t>J Mol Biol. 2000 Nov 3;303(4):489-502. PMID: 11054286</a:t>
            </a:r>
          </a:p>
          <a:p>
            <a:r>
              <a:rPr lang="nl-NL" sz="1200" dirty="0" smtClean="0">
                <a:solidFill>
                  <a:srgbClr val="1F497D">
                    <a:lumMod val="20000"/>
                    <a:lumOff val="80000"/>
                  </a:srgbClr>
                </a:solidFill>
                <a:latin typeface="Arial" charset="0"/>
                <a:cs typeface="Arial" charset="0"/>
              </a:rPr>
              <a:t>Proc Natl Acad Sci U S A. 1995 Jan 17;92(2):344-8. PMID: 7831288</a:t>
            </a:r>
          </a:p>
          <a:p>
            <a:r>
              <a:rPr lang="nl-NL" sz="1200" dirty="0" smtClean="0">
                <a:solidFill>
                  <a:srgbClr val="1F497D">
                    <a:lumMod val="20000"/>
                    <a:lumOff val="80000"/>
                  </a:srgbClr>
                </a:solidFill>
                <a:latin typeface="Arial" charset="0"/>
                <a:cs typeface="Arial" charset="0"/>
              </a:rPr>
              <a:t>Pubmed search “Zinc finger nuclease”</a:t>
            </a:r>
            <a:endParaRPr lang="en-US" sz="1200" dirty="0" smtClean="0">
              <a:solidFill>
                <a:srgbClr val="1F497D">
                  <a:lumMod val="20000"/>
                  <a:lumOff val="80000"/>
                </a:srgbClr>
              </a:solidFill>
              <a:latin typeface="Arial" charset="0"/>
              <a:cs typeface="Arial"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a:solidFill>
                  <a:srgbClr val="1F497D">
                    <a:lumMod val="20000"/>
                    <a:lumOff val="80000"/>
                  </a:srgbClr>
                </a:solidFill>
                <a:latin typeface="Rockwell Extra Bold" pitchFamily="18" charset="0"/>
                <a:cs typeface="Arial" pitchFamily="34" charset="0"/>
              </a:rPr>
              <a:t>Engineering </a:t>
            </a:r>
            <a:r>
              <a:rPr lang="en-US" sz="3600" dirty="0" err="1">
                <a:solidFill>
                  <a:srgbClr val="1F497D">
                    <a:lumMod val="20000"/>
                    <a:lumOff val="80000"/>
                  </a:srgbClr>
                </a:solidFill>
                <a:latin typeface="Rockwell Extra Bold" pitchFamily="18" charset="0"/>
                <a:cs typeface="Arial" pitchFamily="34" charset="0"/>
              </a:rPr>
              <a:t>scFv</a:t>
            </a:r>
            <a:r>
              <a:rPr lang="en-US" sz="3600" dirty="0">
                <a:solidFill>
                  <a:srgbClr val="1F497D">
                    <a:lumMod val="20000"/>
                    <a:lumOff val="80000"/>
                  </a:srgbClr>
                </a:solidFill>
                <a:latin typeface="Rockwell Extra Bold" pitchFamily="18" charset="0"/>
                <a:cs typeface="Arial" pitchFamily="34" charset="0"/>
              </a:rPr>
              <a:t> Antibodies</a:t>
            </a: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p:cNvSpPr txBox="1"/>
          <p:nvPr/>
        </p:nvSpPr>
        <p:spPr>
          <a:xfrm>
            <a:off x="4572000" y="5950803"/>
            <a:ext cx="4876800" cy="830997"/>
          </a:xfrm>
          <a:prstGeom prst="rect">
            <a:avLst/>
          </a:prstGeom>
          <a:noFill/>
        </p:spPr>
        <p:txBody>
          <a:bodyPr wrap="square" rtlCol="0">
            <a:spAutoFit/>
          </a:bodyPr>
          <a:lstStyle/>
          <a:p>
            <a:r>
              <a:rPr lang="en-US" sz="1200" dirty="0" smtClean="0">
                <a:solidFill>
                  <a:srgbClr val="1F497D">
                    <a:lumMod val="20000"/>
                    <a:lumOff val="80000"/>
                  </a:srgbClr>
                </a:solidFill>
                <a:latin typeface="Arial" charset="0"/>
                <a:cs typeface="Arial" charset="0"/>
              </a:rPr>
              <a:t>“antibody phage display” = 2419 hits in </a:t>
            </a:r>
            <a:r>
              <a:rPr lang="en-US" sz="1200" dirty="0" err="1" smtClean="0">
                <a:solidFill>
                  <a:srgbClr val="1F497D">
                    <a:lumMod val="20000"/>
                    <a:lumOff val="80000"/>
                  </a:srgbClr>
                </a:solidFill>
                <a:latin typeface="Arial" charset="0"/>
                <a:cs typeface="Arial" charset="0"/>
              </a:rPr>
              <a:t>pubmed</a:t>
            </a:r>
            <a:endParaRPr lang="en-US" sz="1200" dirty="0" smtClean="0">
              <a:solidFill>
                <a:srgbClr val="1F497D">
                  <a:lumMod val="20000"/>
                  <a:lumOff val="80000"/>
                </a:srgbClr>
              </a:solidFill>
              <a:latin typeface="Arial" charset="0"/>
              <a:cs typeface="Arial" charset="0"/>
            </a:endParaRPr>
          </a:p>
          <a:p>
            <a:r>
              <a:rPr lang="nl-NL" sz="1200" dirty="0" smtClean="0">
                <a:solidFill>
                  <a:srgbClr val="1F497D">
                    <a:lumMod val="20000"/>
                    <a:lumOff val="80000"/>
                  </a:srgbClr>
                </a:solidFill>
                <a:latin typeface="Arial" charset="0"/>
                <a:cs typeface="Arial" charset="0"/>
              </a:rPr>
              <a:t>Nat Biotechnol. 2002 Dec;20(12):1189-90. PMID: 12454662</a:t>
            </a:r>
          </a:p>
          <a:p>
            <a:r>
              <a:rPr lang="en-US" sz="1200" dirty="0" smtClean="0">
                <a:solidFill>
                  <a:srgbClr val="1F497D">
                    <a:lumMod val="20000"/>
                    <a:lumOff val="80000"/>
                  </a:srgbClr>
                </a:solidFill>
                <a:latin typeface="Arial" charset="0"/>
                <a:cs typeface="Arial" charset="0"/>
              </a:rPr>
              <a:t>Mol Cells. 2009 Feb;27(2):225-35. PMID: 19277506</a:t>
            </a:r>
          </a:p>
          <a:p>
            <a:r>
              <a:rPr lang="en-US" sz="1200" dirty="0" smtClean="0">
                <a:solidFill>
                  <a:srgbClr val="1F497D">
                    <a:lumMod val="20000"/>
                    <a:lumOff val="80000"/>
                  </a:srgbClr>
                </a:solidFill>
                <a:latin typeface="Arial" charset="0"/>
                <a:cs typeface="Arial" charset="0"/>
              </a:rPr>
              <a:t>Nat </a:t>
            </a:r>
            <a:r>
              <a:rPr lang="en-US" sz="1200" dirty="0" err="1" smtClean="0">
                <a:solidFill>
                  <a:srgbClr val="1F497D">
                    <a:lumMod val="20000"/>
                    <a:lumOff val="80000"/>
                  </a:srgbClr>
                </a:solidFill>
                <a:latin typeface="Arial" charset="0"/>
                <a:cs typeface="Arial" charset="0"/>
              </a:rPr>
              <a:t>Protoc</a:t>
            </a:r>
            <a:r>
              <a:rPr lang="en-US" sz="1200" dirty="0" smtClean="0">
                <a:solidFill>
                  <a:srgbClr val="1F497D">
                    <a:lumMod val="20000"/>
                    <a:lumOff val="80000"/>
                  </a:srgbClr>
                </a:solidFill>
                <a:latin typeface="Arial" charset="0"/>
                <a:cs typeface="Arial" charset="0"/>
              </a:rPr>
              <a:t>. 2007;2(11):3001-8. PMID: 18007636</a:t>
            </a:r>
          </a:p>
        </p:txBody>
      </p:sp>
      <p:pic>
        <p:nvPicPr>
          <p:cNvPr id="2050" name="Picture 2" descr="C:\Users\JCAnderson\Documents\Courses\SynBio Bootcamp\Combinatorial Libraries\antibodyphagedisplay.png"/>
          <p:cNvPicPr>
            <a:picLocks noChangeAspect="1" noChangeArrowheads="1"/>
          </p:cNvPicPr>
          <p:nvPr/>
        </p:nvPicPr>
        <p:blipFill>
          <a:blip r:embed="rId3" cstate="print"/>
          <a:srcRect r="5039"/>
          <a:stretch>
            <a:fillRect/>
          </a:stretch>
        </p:blipFill>
        <p:spPr bwMode="auto">
          <a:xfrm>
            <a:off x="0" y="1158240"/>
            <a:ext cx="3733800" cy="5766816"/>
          </a:xfrm>
          <a:prstGeom prst="rect">
            <a:avLst/>
          </a:prstGeom>
          <a:noFill/>
        </p:spPr>
      </p:pic>
      <p:sp>
        <p:nvSpPr>
          <p:cNvPr id="13" name="Rectangle 12"/>
          <p:cNvSpPr/>
          <p:nvPr/>
        </p:nvSpPr>
        <p:spPr>
          <a:xfrm>
            <a:off x="4191000" y="1371600"/>
            <a:ext cx="4572000" cy="4154984"/>
          </a:xfrm>
          <a:prstGeom prst="rect">
            <a:avLst/>
          </a:prstGeom>
        </p:spPr>
        <p:txBody>
          <a:bodyPr>
            <a:spAutoFit/>
          </a:bodyPr>
          <a:lstStyle/>
          <a:p>
            <a:pPr marL="457200" lvl="0" indent="-457200">
              <a:buFont typeface="Wingdings" pitchFamily="2" charset="2"/>
              <a:buChar char="§"/>
            </a:pPr>
            <a:r>
              <a:rPr lang="en-US" sz="2200" dirty="0">
                <a:solidFill>
                  <a:srgbClr val="1F497D">
                    <a:lumMod val="20000"/>
                    <a:lumOff val="80000"/>
                  </a:srgbClr>
                </a:solidFill>
                <a:latin typeface="Calibri" pitchFamily="34" charset="0"/>
              </a:rPr>
              <a:t>Antibodies are primary drug scaffolds of modern big </a:t>
            </a:r>
            <a:r>
              <a:rPr lang="en-US" sz="2200" dirty="0" err="1">
                <a:solidFill>
                  <a:srgbClr val="1F497D">
                    <a:lumMod val="20000"/>
                    <a:lumOff val="80000"/>
                  </a:srgbClr>
                </a:solidFill>
                <a:latin typeface="Calibri" pitchFamily="34" charset="0"/>
              </a:rPr>
              <a:t>pharma</a:t>
            </a:r>
            <a:endParaRPr lang="en-US" sz="2200" dirty="0">
              <a:solidFill>
                <a:srgbClr val="1F497D">
                  <a:lumMod val="20000"/>
                  <a:lumOff val="80000"/>
                </a:srgbClr>
              </a:solidFill>
              <a:latin typeface="Calibri" pitchFamily="34" charset="0"/>
            </a:endParaRPr>
          </a:p>
          <a:p>
            <a:pPr marL="457200" lvl="0" indent="-457200">
              <a:buFont typeface="Wingdings" pitchFamily="2" charset="2"/>
              <a:buChar char="§"/>
            </a:pPr>
            <a:r>
              <a:rPr lang="en-US" sz="2200" dirty="0">
                <a:solidFill>
                  <a:srgbClr val="1F497D">
                    <a:lumMod val="20000"/>
                    <a:lumOff val="80000"/>
                  </a:srgbClr>
                </a:solidFill>
                <a:latin typeface="Calibri" pitchFamily="34" charset="0"/>
              </a:rPr>
              <a:t>Many drug pipelines in industry around phage display technologies</a:t>
            </a:r>
          </a:p>
          <a:p>
            <a:pPr marL="457200" lvl="0" indent="-457200">
              <a:buFont typeface="Wingdings" pitchFamily="2" charset="2"/>
              <a:buChar char="§"/>
            </a:pPr>
            <a:r>
              <a:rPr lang="en-US" sz="2200" dirty="0">
                <a:solidFill>
                  <a:srgbClr val="1F497D">
                    <a:lumMod val="20000"/>
                    <a:lumOff val="80000"/>
                  </a:srgbClr>
                </a:solidFill>
                <a:latin typeface="Calibri" pitchFamily="34" charset="0"/>
              </a:rPr>
              <a:t>Phage display allows mimetic methods of both affinity maturation and VDJ recombination</a:t>
            </a:r>
          </a:p>
          <a:p>
            <a:pPr marL="457200" lvl="0" indent="-457200">
              <a:buFont typeface="Wingdings" pitchFamily="2" charset="2"/>
              <a:buChar char="§"/>
            </a:pPr>
            <a:r>
              <a:rPr lang="en-US" sz="2200" dirty="0">
                <a:solidFill>
                  <a:srgbClr val="1F497D">
                    <a:lumMod val="20000"/>
                    <a:lumOff val="80000"/>
                  </a:srgbClr>
                </a:solidFill>
                <a:latin typeface="Calibri" pitchFamily="34" charset="0"/>
              </a:rPr>
              <a:t>Can start with fully human versions of antibodies</a:t>
            </a:r>
          </a:p>
          <a:p>
            <a:pPr marL="457200" lvl="0" indent="-457200">
              <a:buFont typeface="Wingdings" pitchFamily="2" charset="2"/>
              <a:buChar char="§"/>
            </a:pPr>
            <a:r>
              <a:rPr lang="en-US" sz="2200" dirty="0">
                <a:solidFill>
                  <a:srgbClr val="1F497D">
                    <a:lumMod val="20000"/>
                    <a:lumOff val="80000"/>
                  </a:srgbClr>
                </a:solidFill>
                <a:latin typeface="Calibri" pitchFamily="34" charset="0"/>
              </a:rPr>
              <a:t>Excellent for hard-to-immunize </a:t>
            </a:r>
            <a:r>
              <a:rPr lang="en-US" sz="2200" dirty="0" smtClean="0">
                <a:solidFill>
                  <a:srgbClr val="1F497D">
                    <a:lumMod val="20000"/>
                    <a:lumOff val="80000"/>
                  </a:srgbClr>
                </a:solidFill>
                <a:latin typeface="Calibri" pitchFamily="34" charset="0"/>
              </a:rPr>
              <a:t>targets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rrain.png"/>
          <p:cNvPicPr>
            <a:picLocks noChangeAspect="1"/>
          </p:cNvPicPr>
          <p:nvPr/>
        </p:nvPicPr>
        <p:blipFill>
          <a:blip r:embed="rId3" cstate="print"/>
          <a:stretch>
            <a:fillRect/>
          </a:stretch>
        </p:blipFill>
        <p:spPr>
          <a:xfrm>
            <a:off x="838200" y="990600"/>
            <a:ext cx="7620000" cy="5660571"/>
          </a:xfrm>
          <a:prstGeom prst="rect">
            <a:avLst/>
          </a:prstGeom>
        </p:spPr>
      </p:pic>
      <p:grpSp>
        <p:nvGrpSpPr>
          <p:cNvPr id="2" name="Group 131"/>
          <p:cNvGrpSpPr/>
          <p:nvPr/>
        </p:nvGrpSpPr>
        <p:grpSpPr>
          <a:xfrm>
            <a:off x="2362200" y="3429000"/>
            <a:ext cx="2667000" cy="1676400"/>
            <a:chOff x="1371600" y="2209800"/>
            <a:chExt cx="2667000" cy="1676400"/>
          </a:xfrm>
        </p:grpSpPr>
        <p:sp>
          <p:nvSpPr>
            <p:cNvPr id="13" name="Oval 12"/>
            <p:cNvSpPr/>
            <p:nvPr/>
          </p:nvSpPr>
          <p:spPr>
            <a:xfrm>
              <a:off x="13716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3716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716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3716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3716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3716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3716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6002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6002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6002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6002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6002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6002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6002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8288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8288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8288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8288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8288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8288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8288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0574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0574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0574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0574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0574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0574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0574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2860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2860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22860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2860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22860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22860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22860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5146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5146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25146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5146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5146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5146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27432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7432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27432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7432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27432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27432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27432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29718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9718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9718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9718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9718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29718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29718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2004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2004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2004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2004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2004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2004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4290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4290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34290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34290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34290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4290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4290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6576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6576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6576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6576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36576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6576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6576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3886200" y="220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3886200" y="2717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3886200" y="246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3886200" y="3225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3886200" y="2971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3886200" y="347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3886200" y="3733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Combinatorial Libraries</a:t>
            </a:r>
            <a:endParaRPr lang="en-US" sz="2000" dirty="0">
              <a:solidFill>
                <a:srgbClr val="1F497D">
                  <a:lumMod val="20000"/>
                  <a:lumOff val="80000"/>
                </a:srgbClr>
              </a:solidFill>
              <a:latin typeface="Rockwell Extra Bold" pitchFamily="18" charset="0"/>
              <a:cs typeface="Arial" pitchFamily="34" charset="0"/>
            </a:endParaRPr>
          </a:p>
        </p:txBody>
      </p:sp>
      <p:sp>
        <p:nvSpPr>
          <p:cNvPr id="12" name="Oval 11"/>
          <p:cNvSpPr/>
          <p:nvPr/>
        </p:nvSpPr>
        <p:spPr>
          <a:xfrm>
            <a:off x="4191000" y="3657600"/>
            <a:ext cx="152400" cy="1524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6125965" y="1371600"/>
            <a:ext cx="808235" cy="584775"/>
          </a:xfrm>
          <a:prstGeom prst="rect">
            <a:avLst/>
          </a:prstGeom>
          <a:solidFill>
            <a:srgbClr val="333333">
              <a:alpha val="34902"/>
            </a:srgbClr>
          </a:solidFill>
        </p:spPr>
        <p:txBody>
          <a:bodyPr wrap="none" rtlCol="0">
            <a:spAutoFit/>
          </a:bodyPr>
          <a:lstStyle/>
          <a:p>
            <a:r>
              <a:rPr lang="en-US" sz="3200" dirty="0" smtClean="0">
                <a:solidFill>
                  <a:schemeClr val="tx2">
                    <a:lumMod val="20000"/>
                    <a:lumOff val="80000"/>
                  </a:schemeClr>
                </a:solidFill>
              </a:rPr>
              <a:t>RFP</a:t>
            </a:r>
            <a:endParaRPr lang="en-US" sz="3200" dirty="0">
              <a:solidFill>
                <a:schemeClr val="tx2">
                  <a:lumMod val="20000"/>
                  <a:lumOff val="80000"/>
                </a:schemeClr>
              </a:solidFill>
            </a:endParaRPr>
          </a:p>
        </p:txBody>
      </p:sp>
      <p:sp>
        <p:nvSpPr>
          <p:cNvPr id="134" name="TextBox 133"/>
          <p:cNvSpPr txBox="1"/>
          <p:nvPr/>
        </p:nvSpPr>
        <p:spPr>
          <a:xfrm>
            <a:off x="5334000" y="1676400"/>
            <a:ext cx="845103" cy="584775"/>
          </a:xfrm>
          <a:prstGeom prst="rect">
            <a:avLst/>
          </a:prstGeom>
          <a:solidFill>
            <a:srgbClr val="333333">
              <a:alpha val="34902"/>
            </a:srgbClr>
          </a:solidFill>
        </p:spPr>
        <p:txBody>
          <a:bodyPr wrap="none" rtlCol="0">
            <a:spAutoFit/>
          </a:bodyPr>
          <a:lstStyle/>
          <a:p>
            <a:r>
              <a:rPr lang="en-US" sz="3200" dirty="0" smtClean="0">
                <a:solidFill>
                  <a:schemeClr val="tx2">
                    <a:lumMod val="20000"/>
                    <a:lumOff val="80000"/>
                  </a:schemeClr>
                </a:solidFill>
              </a:rPr>
              <a:t>GFP</a:t>
            </a:r>
            <a:endParaRPr lang="en-US" sz="3200" dirty="0">
              <a:solidFill>
                <a:schemeClr val="tx2">
                  <a:lumMod val="20000"/>
                  <a:lumOff val="80000"/>
                </a:schemeClr>
              </a:solidFill>
            </a:endParaRPr>
          </a:p>
        </p:txBody>
      </p:sp>
      <p:sp>
        <p:nvSpPr>
          <p:cNvPr id="135" name="TextBox 134"/>
          <p:cNvSpPr txBox="1"/>
          <p:nvPr/>
        </p:nvSpPr>
        <p:spPr>
          <a:xfrm>
            <a:off x="1905000" y="2438400"/>
            <a:ext cx="1071127" cy="584775"/>
          </a:xfrm>
          <a:prstGeom prst="rect">
            <a:avLst/>
          </a:prstGeom>
          <a:solidFill>
            <a:srgbClr val="333333">
              <a:alpha val="34902"/>
            </a:srgbClr>
          </a:solidFill>
        </p:spPr>
        <p:txBody>
          <a:bodyPr wrap="none" rtlCol="0">
            <a:spAutoFit/>
          </a:bodyPr>
          <a:lstStyle/>
          <a:p>
            <a:r>
              <a:rPr lang="en-US" sz="3200" dirty="0" err="1" smtClean="0">
                <a:solidFill>
                  <a:schemeClr val="tx2">
                    <a:lumMod val="20000"/>
                    <a:lumOff val="80000"/>
                  </a:schemeClr>
                </a:solidFill>
              </a:rPr>
              <a:t>phoA</a:t>
            </a:r>
            <a:endParaRPr lang="en-US" sz="3200" dirty="0">
              <a:solidFill>
                <a:schemeClr val="tx2">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latin typeface="Rockwell Extra Bold" pitchFamily="18" charset="0"/>
                <a:cs typeface="Arial" pitchFamily="34" charset="0"/>
              </a:rPr>
              <a:t>mRNA/Ribosome Display</a:t>
            </a:r>
            <a:endParaRPr lang="en-US" sz="2000" dirty="0">
              <a:latin typeface="Rockwell Extra Bold" pitchFamily="18" charset="0"/>
              <a:cs typeface="Arial" pitchFamily="34" charset="0"/>
            </a:endParaRPr>
          </a:p>
        </p:txBody>
      </p:sp>
      <p:sp>
        <p:nvSpPr>
          <p:cNvPr id="1030" name="Rectangle 6"/>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2297370" y="3244334"/>
            <a:ext cx="4549259" cy="369332"/>
          </a:xfrm>
          <a:prstGeom prst="rect">
            <a:avLst/>
          </a:prstGeom>
        </p:spPr>
        <p:txBody>
          <a:bodyPr wrap="none">
            <a:spAutoFit/>
          </a:bodyPr>
          <a:lstStyle/>
          <a:p>
            <a:r>
              <a:rPr lang="en-US" dirty="0">
                <a:hlinkClick r:id="rId3"/>
              </a:rPr>
              <a:t>http://www.creative-biolabs.com/others8.htm</a:t>
            </a:r>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399" y="915493"/>
            <a:ext cx="5791200" cy="5396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Cell Surface Display</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3795" name="Picture 3" descr="C:\Users\JCAnderson\Documents\Courses\SynBio Bootcamp\Combinatorial Libraries\yeastdisplay.png"/>
          <p:cNvPicPr>
            <a:picLocks noChangeAspect="1" noChangeArrowheads="1"/>
          </p:cNvPicPr>
          <p:nvPr/>
        </p:nvPicPr>
        <p:blipFill>
          <a:blip r:embed="rId3" cstate="print"/>
          <a:srcRect/>
          <a:stretch>
            <a:fillRect/>
          </a:stretch>
        </p:blipFill>
        <p:spPr bwMode="auto">
          <a:xfrm>
            <a:off x="2362200" y="1524000"/>
            <a:ext cx="5080000" cy="4787900"/>
          </a:xfrm>
          <a:prstGeom prst="rect">
            <a:avLst/>
          </a:prstGeom>
          <a:noFill/>
        </p:spPr>
      </p:pic>
      <p:sp>
        <p:nvSpPr>
          <p:cNvPr id="13" name="TextBox 12"/>
          <p:cNvSpPr txBox="1"/>
          <p:nvPr/>
        </p:nvSpPr>
        <p:spPr>
          <a:xfrm>
            <a:off x="914400" y="2514600"/>
            <a:ext cx="2159950" cy="523220"/>
          </a:xfrm>
          <a:prstGeom prst="rect">
            <a:avLst/>
          </a:prstGeom>
          <a:noFill/>
        </p:spPr>
        <p:txBody>
          <a:bodyPr wrap="none" rtlCol="0">
            <a:spAutoFit/>
          </a:bodyPr>
          <a:lstStyle/>
          <a:p>
            <a:r>
              <a:rPr lang="en-US" sz="2800" dirty="0" smtClean="0">
                <a:solidFill>
                  <a:schemeClr val="accent1">
                    <a:lumMod val="20000"/>
                    <a:lumOff val="80000"/>
                  </a:schemeClr>
                </a:solidFill>
              </a:rPr>
              <a:t>Yeast Display:</a:t>
            </a:r>
            <a:endParaRPr lang="en-US" sz="2800" dirty="0">
              <a:solidFill>
                <a:schemeClr val="accent1">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1015663"/>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Example:</a:t>
            </a:r>
          </a:p>
          <a:p>
            <a:r>
              <a:rPr lang="en-US" sz="2400" dirty="0" smtClean="0">
                <a:solidFill>
                  <a:srgbClr val="1F497D">
                    <a:lumMod val="20000"/>
                    <a:lumOff val="80000"/>
                  </a:srgbClr>
                </a:solidFill>
                <a:latin typeface="Rockwell Extra Bold" pitchFamily="18" charset="0"/>
                <a:cs typeface="Arial" pitchFamily="34" charset="0"/>
              </a:rPr>
              <a:t>Selection of </a:t>
            </a:r>
            <a:r>
              <a:rPr lang="en-US" sz="2400" dirty="0" err="1" smtClean="0">
                <a:solidFill>
                  <a:srgbClr val="1F497D">
                    <a:lumMod val="20000"/>
                    <a:lumOff val="80000"/>
                  </a:srgbClr>
                </a:solidFill>
                <a:latin typeface="Rockwell Extra Bold" pitchFamily="18" charset="0"/>
                <a:cs typeface="Arial" pitchFamily="34" charset="0"/>
              </a:rPr>
              <a:t>streptavidin</a:t>
            </a:r>
            <a:r>
              <a:rPr lang="en-US" sz="2400" dirty="0" smtClean="0">
                <a:solidFill>
                  <a:srgbClr val="1F497D">
                    <a:lumMod val="20000"/>
                    <a:lumOff val="80000"/>
                  </a:srgbClr>
                </a:solidFill>
                <a:latin typeface="Rockwell Extra Bold" pitchFamily="18" charset="0"/>
                <a:cs typeface="Arial" pitchFamily="34" charset="0"/>
              </a:rPr>
              <a:t>-binding peptides</a:t>
            </a:r>
            <a:endParaRPr lang="en-US" sz="16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p:cNvSpPr txBox="1"/>
          <p:nvPr/>
        </p:nvSpPr>
        <p:spPr>
          <a:xfrm>
            <a:off x="5029200" y="6581001"/>
            <a:ext cx="4114800" cy="276999"/>
          </a:xfrm>
          <a:prstGeom prst="rect">
            <a:avLst/>
          </a:prstGeom>
          <a:noFill/>
        </p:spPr>
        <p:txBody>
          <a:bodyPr wrap="square" rtlCol="0">
            <a:spAutoFit/>
          </a:bodyPr>
          <a:lstStyle/>
          <a:p>
            <a:r>
              <a:rPr lang="fr-FR" sz="1200" dirty="0" err="1" smtClean="0">
                <a:solidFill>
                  <a:srgbClr val="1F497D">
                    <a:lumMod val="20000"/>
                    <a:lumOff val="80000"/>
                  </a:srgbClr>
                </a:solidFill>
                <a:latin typeface="Arial" charset="0"/>
                <a:cs typeface="Arial" charset="0"/>
              </a:rPr>
              <a:t>Protein</a:t>
            </a:r>
            <a:r>
              <a:rPr lang="fr-FR" sz="1200" dirty="0" smtClean="0">
                <a:solidFill>
                  <a:srgbClr val="1F497D">
                    <a:lumMod val="20000"/>
                    <a:lumOff val="80000"/>
                  </a:srgbClr>
                </a:solidFill>
                <a:latin typeface="Arial" charset="0"/>
                <a:cs typeface="Arial" charset="0"/>
              </a:rPr>
              <a:t> </a:t>
            </a:r>
            <a:r>
              <a:rPr lang="fr-FR" sz="1200" dirty="0" err="1" smtClean="0">
                <a:solidFill>
                  <a:srgbClr val="1F497D">
                    <a:lumMod val="20000"/>
                    <a:lumOff val="80000"/>
                  </a:srgbClr>
                </a:solidFill>
                <a:latin typeface="Arial" charset="0"/>
                <a:cs typeface="Arial" charset="0"/>
              </a:rPr>
              <a:t>Sci</a:t>
            </a:r>
            <a:r>
              <a:rPr lang="fr-FR" sz="1200" dirty="0" smtClean="0">
                <a:solidFill>
                  <a:srgbClr val="1F497D">
                    <a:lumMod val="20000"/>
                    <a:lumOff val="80000"/>
                  </a:srgbClr>
                </a:solidFill>
                <a:latin typeface="Arial" charset="0"/>
                <a:cs typeface="Arial" charset="0"/>
              </a:rPr>
              <a:t>. 2006 </a:t>
            </a:r>
            <a:r>
              <a:rPr lang="fr-FR" sz="1200" dirty="0" err="1" smtClean="0">
                <a:solidFill>
                  <a:srgbClr val="1F497D">
                    <a:lumMod val="20000"/>
                    <a:lumOff val="80000"/>
                  </a:srgbClr>
                </a:solidFill>
                <a:latin typeface="Arial" charset="0"/>
                <a:cs typeface="Arial" charset="0"/>
              </a:rPr>
              <a:t>Apr</a:t>
            </a:r>
            <a:r>
              <a:rPr lang="fr-FR" sz="1200" dirty="0" smtClean="0">
                <a:solidFill>
                  <a:srgbClr val="1F497D">
                    <a:lumMod val="20000"/>
                    <a:lumOff val="80000"/>
                  </a:srgbClr>
                </a:solidFill>
                <a:latin typeface="Arial" charset="0"/>
                <a:cs typeface="Arial" charset="0"/>
              </a:rPr>
              <a:t>;15(4):825-36. </a:t>
            </a:r>
            <a:r>
              <a:rPr lang="en-US" sz="1200" dirty="0" smtClean="0">
                <a:solidFill>
                  <a:srgbClr val="1F497D">
                    <a:lumMod val="20000"/>
                    <a:lumOff val="80000"/>
                  </a:srgbClr>
                </a:solidFill>
                <a:latin typeface="Arial" charset="0"/>
                <a:cs typeface="Arial" charset="0"/>
              </a:rPr>
              <a:t>PMID: 16600968</a:t>
            </a:r>
          </a:p>
        </p:txBody>
      </p:sp>
      <p:grpSp>
        <p:nvGrpSpPr>
          <p:cNvPr id="14" name="Group 13"/>
          <p:cNvGrpSpPr/>
          <p:nvPr/>
        </p:nvGrpSpPr>
        <p:grpSpPr>
          <a:xfrm>
            <a:off x="304800" y="3657600"/>
            <a:ext cx="4079282" cy="2362200"/>
            <a:chOff x="457200" y="1219200"/>
            <a:chExt cx="8010525" cy="4638675"/>
          </a:xfrm>
        </p:grpSpPr>
        <p:pic>
          <p:nvPicPr>
            <p:cNvPr id="11" name="Picture 2" descr="C:\Users\JCAnderson\Documents\Courses\SynBio Bootcamp\Combinatorial Libraries\surfacedisplay.png"/>
            <p:cNvPicPr>
              <a:picLocks noChangeAspect="1" noChangeArrowheads="1"/>
            </p:cNvPicPr>
            <p:nvPr/>
          </p:nvPicPr>
          <p:blipFill>
            <a:blip r:embed="rId4" cstate="print"/>
            <a:srcRect/>
            <a:stretch>
              <a:fillRect/>
            </a:stretch>
          </p:blipFill>
          <p:spPr bwMode="auto">
            <a:xfrm>
              <a:off x="609600" y="1295400"/>
              <a:ext cx="7858125" cy="4562475"/>
            </a:xfrm>
            <a:prstGeom prst="rect">
              <a:avLst/>
            </a:prstGeom>
            <a:noFill/>
          </p:spPr>
        </p:pic>
        <p:sp useBgFill="1">
          <p:nvSpPr>
            <p:cNvPr id="13" name="Rectangle 12"/>
            <p:cNvSpPr/>
            <p:nvPr/>
          </p:nvSpPr>
          <p:spPr>
            <a:xfrm>
              <a:off x="457200" y="1219200"/>
              <a:ext cx="9144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descr="C:\Users\JCAnderson\Documents\Courses\SynBio Bootcamp\Combinatorial Libraries\facs.png"/>
          <p:cNvPicPr>
            <a:picLocks noChangeAspect="1" noChangeArrowheads="1"/>
          </p:cNvPicPr>
          <p:nvPr/>
        </p:nvPicPr>
        <p:blipFill>
          <a:blip r:embed="rId5" cstate="print"/>
          <a:srcRect/>
          <a:stretch>
            <a:fillRect/>
          </a:stretch>
        </p:blipFill>
        <p:spPr bwMode="auto">
          <a:xfrm>
            <a:off x="1524000" y="1371600"/>
            <a:ext cx="6030764" cy="1952625"/>
          </a:xfrm>
          <a:prstGeom prst="rect">
            <a:avLst/>
          </a:prstGeom>
          <a:noFill/>
        </p:spPr>
      </p:pic>
      <p:pic>
        <p:nvPicPr>
          <p:cNvPr id="1026" name="Picture 2" descr="C:\Users\JCAnderson\Documents\Courses\SynBio Bootcamp\Combinatorial Libraries\streppeptides.png"/>
          <p:cNvPicPr>
            <a:picLocks noChangeAspect="1" noChangeArrowheads="1"/>
          </p:cNvPicPr>
          <p:nvPr/>
        </p:nvPicPr>
        <p:blipFill>
          <a:blip r:embed="rId6" cstate="print"/>
          <a:srcRect/>
          <a:stretch>
            <a:fillRect/>
          </a:stretch>
        </p:blipFill>
        <p:spPr bwMode="auto">
          <a:xfrm>
            <a:off x="4953000" y="3962400"/>
            <a:ext cx="3875406" cy="2057400"/>
          </a:xfrm>
          <a:prstGeom prst="rect">
            <a:avLst/>
          </a:prstGeom>
          <a:noFill/>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Direct Complementation</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p:nvPr/>
        </p:nvSpPr>
        <p:spPr>
          <a:xfrm>
            <a:off x="914400" y="1143000"/>
            <a:ext cx="7391400" cy="5262979"/>
          </a:xfrm>
          <a:prstGeom prst="rect">
            <a:avLst/>
          </a:prstGeom>
        </p:spPr>
        <p:txBody>
          <a:bodyPr wrap="square">
            <a:spAutoFit/>
          </a:bodyPr>
          <a:lstStyle/>
          <a:p>
            <a:pPr marL="457200" lvl="0" indent="-457200">
              <a:buFont typeface="Wingdings" pitchFamily="2" charset="2"/>
              <a:buChar char="§"/>
            </a:pPr>
            <a:r>
              <a:rPr lang="en-US" sz="2800" dirty="0">
                <a:solidFill>
                  <a:srgbClr val="1F497D">
                    <a:lumMod val="20000"/>
                    <a:lumOff val="80000"/>
                  </a:srgbClr>
                </a:solidFill>
                <a:latin typeface="Calibri" pitchFamily="34" charset="0"/>
              </a:rPr>
              <a:t>Create a strain with a deletion in the activity of interest</a:t>
            </a:r>
          </a:p>
          <a:p>
            <a:pPr marL="457200" lvl="0" indent="-457200">
              <a:buFont typeface="Wingdings" pitchFamily="2" charset="2"/>
              <a:buChar char="§"/>
            </a:pPr>
            <a:endParaRPr lang="en-US" sz="2800" dirty="0">
              <a:solidFill>
                <a:srgbClr val="1F497D">
                  <a:lumMod val="20000"/>
                  <a:lumOff val="80000"/>
                </a:srgbClr>
              </a:solidFill>
              <a:latin typeface="Calibri" pitchFamily="34" charset="0"/>
            </a:endParaRPr>
          </a:p>
          <a:p>
            <a:pPr marL="457200" lvl="0" indent="-457200">
              <a:buFont typeface="Wingdings" pitchFamily="2" charset="2"/>
              <a:buChar char="§"/>
            </a:pPr>
            <a:r>
              <a:rPr lang="en-US" sz="2800" dirty="0">
                <a:solidFill>
                  <a:srgbClr val="1F497D">
                    <a:lumMod val="20000"/>
                    <a:lumOff val="80000"/>
                  </a:srgbClr>
                </a:solidFill>
                <a:latin typeface="Calibri" pitchFamily="34" charset="0"/>
              </a:rPr>
              <a:t>Identify growth conditions that allow wild-type to survive, but mutants die</a:t>
            </a:r>
          </a:p>
          <a:p>
            <a:pPr marL="457200" lvl="0" indent="-457200">
              <a:buFont typeface="Wingdings" pitchFamily="2" charset="2"/>
              <a:buChar char="§"/>
            </a:pPr>
            <a:endParaRPr lang="en-US" sz="2800" dirty="0">
              <a:solidFill>
                <a:srgbClr val="1F497D">
                  <a:lumMod val="20000"/>
                  <a:lumOff val="80000"/>
                </a:srgbClr>
              </a:solidFill>
              <a:latin typeface="Calibri" pitchFamily="34" charset="0"/>
            </a:endParaRPr>
          </a:p>
          <a:p>
            <a:pPr marL="457200" lvl="0" indent="-457200">
              <a:buFont typeface="Wingdings" pitchFamily="2" charset="2"/>
              <a:buChar char="§"/>
            </a:pPr>
            <a:r>
              <a:rPr lang="en-US" sz="2800" dirty="0">
                <a:solidFill>
                  <a:srgbClr val="1F497D">
                    <a:lumMod val="20000"/>
                    <a:lumOff val="80000"/>
                  </a:srgbClr>
                </a:solidFill>
                <a:latin typeface="Calibri" pitchFamily="34" charset="0"/>
              </a:rPr>
              <a:t>Transform in a library of plasmids containing potential activities that would “complement” the deletion</a:t>
            </a:r>
          </a:p>
          <a:p>
            <a:pPr marL="457200" lvl="0" indent="-457200">
              <a:buFont typeface="Wingdings" pitchFamily="2" charset="2"/>
              <a:buChar char="§"/>
            </a:pPr>
            <a:endParaRPr lang="en-US" sz="2800" dirty="0">
              <a:solidFill>
                <a:srgbClr val="1F497D">
                  <a:lumMod val="20000"/>
                  <a:lumOff val="80000"/>
                </a:srgbClr>
              </a:solidFill>
              <a:latin typeface="Calibri" pitchFamily="34" charset="0"/>
            </a:endParaRPr>
          </a:p>
          <a:p>
            <a:pPr marL="457200" lvl="0" indent="-457200">
              <a:buFont typeface="Wingdings" pitchFamily="2" charset="2"/>
              <a:buChar char="§"/>
            </a:pPr>
            <a:r>
              <a:rPr lang="en-US" sz="2800" dirty="0">
                <a:solidFill>
                  <a:srgbClr val="1F497D">
                    <a:lumMod val="20000"/>
                    <a:lumOff val="80000"/>
                  </a:srgbClr>
                </a:solidFill>
                <a:latin typeface="Calibri" pitchFamily="34" charset="0"/>
              </a:rPr>
              <a:t>Select for growth under the non-permissive conditions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1015663"/>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Example:</a:t>
            </a:r>
          </a:p>
          <a:p>
            <a:r>
              <a:rPr lang="en-US" sz="2400" dirty="0" smtClean="0">
                <a:solidFill>
                  <a:srgbClr val="1F497D">
                    <a:lumMod val="20000"/>
                    <a:lumOff val="80000"/>
                  </a:srgbClr>
                </a:solidFill>
                <a:latin typeface="Rockwell Extra Bold" pitchFamily="18" charset="0"/>
                <a:cs typeface="Arial" pitchFamily="34" charset="0"/>
              </a:rPr>
              <a:t>Selection of a </a:t>
            </a:r>
            <a:r>
              <a:rPr lang="en-US" sz="2400" dirty="0" err="1" smtClean="0">
                <a:solidFill>
                  <a:srgbClr val="1F497D">
                    <a:lumMod val="20000"/>
                    <a:lumOff val="80000"/>
                  </a:srgbClr>
                </a:solidFill>
                <a:latin typeface="Rockwell Extra Bold" pitchFamily="18" charset="0"/>
                <a:cs typeface="Arial" pitchFamily="34" charset="0"/>
              </a:rPr>
              <a:t>monomeric</a:t>
            </a:r>
            <a:r>
              <a:rPr lang="en-US" sz="2400" dirty="0" smtClean="0">
                <a:solidFill>
                  <a:srgbClr val="1F497D">
                    <a:lumMod val="20000"/>
                    <a:lumOff val="80000"/>
                  </a:srgbClr>
                </a:solidFill>
                <a:latin typeface="Rockwell Extra Bold" pitchFamily="18" charset="0"/>
                <a:cs typeface="Arial" pitchFamily="34" charset="0"/>
              </a:rPr>
              <a:t> </a:t>
            </a:r>
            <a:r>
              <a:rPr lang="en-US" sz="2400" dirty="0" err="1" smtClean="0">
                <a:solidFill>
                  <a:srgbClr val="1F497D">
                    <a:lumMod val="20000"/>
                    <a:lumOff val="80000"/>
                  </a:srgbClr>
                </a:solidFill>
                <a:latin typeface="Rockwell Extra Bold" pitchFamily="18" charset="0"/>
                <a:cs typeface="Arial" pitchFamily="34" charset="0"/>
              </a:rPr>
              <a:t>chorismate</a:t>
            </a:r>
            <a:r>
              <a:rPr lang="en-US" sz="2400" dirty="0" smtClean="0">
                <a:solidFill>
                  <a:srgbClr val="1F497D">
                    <a:lumMod val="20000"/>
                    <a:lumOff val="80000"/>
                  </a:srgbClr>
                </a:solidFill>
                <a:latin typeface="Rockwell Extra Bold" pitchFamily="18" charset="0"/>
                <a:cs typeface="Arial" pitchFamily="34" charset="0"/>
              </a:rPr>
              <a:t> </a:t>
            </a:r>
            <a:r>
              <a:rPr lang="en-US" sz="2400" dirty="0" err="1" smtClean="0">
                <a:solidFill>
                  <a:srgbClr val="1F497D">
                    <a:lumMod val="20000"/>
                    <a:lumOff val="80000"/>
                  </a:srgbClr>
                </a:solidFill>
                <a:latin typeface="Rockwell Extra Bold" pitchFamily="18" charset="0"/>
                <a:cs typeface="Arial" pitchFamily="34" charset="0"/>
              </a:rPr>
              <a:t>mutase</a:t>
            </a:r>
            <a:endParaRPr lang="en-US" sz="16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7891" name="Picture 3" descr="C:\Users\JCAnderson\Documents\Courses\SynBio Bootcamp\Combinatorial Libraries\monomericmutase.png"/>
          <p:cNvPicPr>
            <a:picLocks noChangeAspect="1" noChangeArrowheads="1"/>
          </p:cNvPicPr>
          <p:nvPr/>
        </p:nvPicPr>
        <p:blipFill>
          <a:blip r:embed="rId3" cstate="print"/>
          <a:srcRect/>
          <a:stretch>
            <a:fillRect/>
          </a:stretch>
        </p:blipFill>
        <p:spPr bwMode="auto">
          <a:xfrm>
            <a:off x="228600" y="1521353"/>
            <a:ext cx="4876800" cy="4650847"/>
          </a:xfrm>
          <a:prstGeom prst="rect">
            <a:avLst/>
          </a:prstGeom>
          <a:noFill/>
        </p:spPr>
      </p:pic>
      <p:sp>
        <p:nvSpPr>
          <p:cNvPr id="13" name="TextBox 12"/>
          <p:cNvSpPr txBox="1"/>
          <p:nvPr/>
        </p:nvSpPr>
        <p:spPr>
          <a:xfrm>
            <a:off x="4724400" y="6581001"/>
            <a:ext cx="4419600" cy="276999"/>
          </a:xfrm>
          <a:prstGeom prst="rect">
            <a:avLst/>
          </a:prstGeom>
          <a:noFill/>
        </p:spPr>
        <p:txBody>
          <a:bodyPr wrap="square" rtlCol="0">
            <a:spAutoFit/>
          </a:bodyPr>
          <a:lstStyle/>
          <a:p>
            <a:r>
              <a:rPr lang="en-US" sz="1200" dirty="0" smtClean="0">
                <a:solidFill>
                  <a:srgbClr val="1F497D">
                    <a:lumMod val="20000"/>
                    <a:lumOff val="80000"/>
                  </a:srgbClr>
                </a:solidFill>
                <a:latin typeface="Arial" charset="0"/>
                <a:cs typeface="Arial" charset="0"/>
              </a:rPr>
              <a:t>Science. 1998 Mar 20;279(5358):1958-61. PMID: 9506949</a:t>
            </a:r>
          </a:p>
        </p:txBody>
      </p:sp>
      <p:sp>
        <p:nvSpPr>
          <p:cNvPr id="14" name="Rectangle 13"/>
          <p:cNvSpPr/>
          <p:nvPr/>
        </p:nvSpPr>
        <p:spPr>
          <a:xfrm>
            <a:off x="5105400" y="1524000"/>
            <a:ext cx="4038600" cy="4154984"/>
          </a:xfrm>
          <a:prstGeom prst="rect">
            <a:avLst/>
          </a:prstGeom>
        </p:spPr>
        <p:txBody>
          <a:bodyPr wrap="square">
            <a:spAutoFit/>
          </a:bodyPr>
          <a:lstStyle/>
          <a:p>
            <a:r>
              <a:rPr lang="en-US" sz="2400" dirty="0" smtClean="0">
                <a:solidFill>
                  <a:schemeClr val="tx2">
                    <a:lumMod val="20000"/>
                    <a:lumOff val="80000"/>
                  </a:schemeClr>
                </a:solidFill>
              </a:rPr>
              <a:t>Linker Library:</a:t>
            </a:r>
          </a:p>
          <a:p>
            <a:r>
              <a:rPr lang="en-US" sz="2400" dirty="0" smtClean="0">
                <a:solidFill>
                  <a:schemeClr val="tx2">
                    <a:lumMod val="20000"/>
                    <a:lumOff val="80000"/>
                  </a:schemeClr>
                </a:solidFill>
              </a:rPr>
              <a:t>-Leu20-Lys21-Xaa-Xaa-Xaa-Xaa-Xaa-Xaa-Leu20a-Lys21a</a:t>
            </a:r>
          </a:p>
          <a:p>
            <a:endParaRPr lang="en-US" sz="2400" dirty="0" smtClean="0">
              <a:solidFill>
                <a:schemeClr val="tx2">
                  <a:lumMod val="20000"/>
                  <a:lumOff val="80000"/>
                </a:schemeClr>
              </a:solidFill>
            </a:endParaRPr>
          </a:p>
          <a:p>
            <a:r>
              <a:rPr lang="en-US" sz="2400" dirty="0" smtClean="0">
                <a:solidFill>
                  <a:schemeClr val="tx2">
                    <a:lumMod val="20000"/>
                    <a:lumOff val="80000"/>
                  </a:schemeClr>
                </a:solidFill>
              </a:rPr>
              <a:t>KA12/</a:t>
            </a:r>
            <a:r>
              <a:rPr lang="en-US" sz="2400" dirty="0" err="1" smtClean="0">
                <a:solidFill>
                  <a:schemeClr val="tx2">
                    <a:lumMod val="20000"/>
                    <a:lumOff val="80000"/>
                  </a:schemeClr>
                </a:solidFill>
              </a:rPr>
              <a:t>pKIMPUAUC</a:t>
            </a:r>
            <a:r>
              <a:rPr lang="en-US" sz="2400" dirty="0" smtClean="0">
                <a:solidFill>
                  <a:schemeClr val="tx2">
                    <a:lumMod val="20000"/>
                    <a:lumOff val="80000"/>
                  </a:schemeClr>
                </a:solidFill>
              </a:rPr>
              <a:t>:  </a:t>
            </a:r>
            <a:r>
              <a:rPr lang="en-US" sz="2400" i="1" dirty="0" smtClean="0">
                <a:solidFill>
                  <a:schemeClr val="tx2">
                    <a:lumMod val="20000"/>
                    <a:lumOff val="80000"/>
                  </a:schemeClr>
                </a:solidFill>
              </a:rPr>
              <a:t>E. coli </a:t>
            </a:r>
            <a:r>
              <a:rPr lang="en-US" sz="2400" dirty="0" smtClean="0">
                <a:solidFill>
                  <a:schemeClr val="tx2">
                    <a:lumMod val="20000"/>
                    <a:lumOff val="80000"/>
                  </a:schemeClr>
                </a:solidFill>
              </a:rPr>
              <a:t>strain with </a:t>
            </a:r>
            <a:r>
              <a:rPr lang="en-US" sz="2400" dirty="0" err="1" smtClean="0">
                <a:solidFill>
                  <a:schemeClr val="tx2">
                    <a:lumMod val="20000"/>
                    <a:lumOff val="80000"/>
                  </a:schemeClr>
                </a:solidFill>
              </a:rPr>
              <a:t>chorismate</a:t>
            </a:r>
            <a:r>
              <a:rPr lang="en-US" sz="2400" dirty="0" smtClean="0">
                <a:solidFill>
                  <a:schemeClr val="tx2">
                    <a:lumMod val="20000"/>
                    <a:lumOff val="80000"/>
                  </a:schemeClr>
                </a:solidFill>
              </a:rPr>
              <a:t> </a:t>
            </a:r>
            <a:r>
              <a:rPr lang="en-US" sz="2400" dirty="0" err="1" smtClean="0">
                <a:solidFill>
                  <a:schemeClr val="tx2">
                    <a:lumMod val="20000"/>
                    <a:lumOff val="80000"/>
                  </a:schemeClr>
                </a:solidFill>
              </a:rPr>
              <a:t>mutase</a:t>
            </a:r>
            <a:r>
              <a:rPr lang="en-US" sz="2400" dirty="0" smtClean="0">
                <a:solidFill>
                  <a:schemeClr val="tx2">
                    <a:lumMod val="20000"/>
                    <a:lumOff val="80000"/>
                  </a:schemeClr>
                </a:solidFill>
              </a:rPr>
              <a:t> gene knocked out</a:t>
            </a:r>
          </a:p>
          <a:p>
            <a:endParaRPr lang="en-US" sz="2400" dirty="0" smtClean="0">
              <a:solidFill>
                <a:schemeClr val="tx2">
                  <a:lumMod val="20000"/>
                  <a:lumOff val="80000"/>
                </a:schemeClr>
              </a:solidFill>
            </a:endParaRPr>
          </a:p>
          <a:p>
            <a:r>
              <a:rPr lang="en-US" sz="2400" dirty="0" smtClean="0">
                <a:solidFill>
                  <a:schemeClr val="tx2">
                    <a:lumMod val="20000"/>
                    <a:lumOff val="80000"/>
                  </a:schemeClr>
                </a:solidFill>
              </a:rPr>
              <a:t>Grow library on minimal media (without supplying aromatic amino acids)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Synthetic Selections</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p:nvPr/>
        </p:nvSpPr>
        <p:spPr>
          <a:xfrm>
            <a:off x="1066800" y="1219200"/>
            <a:ext cx="7696200" cy="4401205"/>
          </a:xfrm>
          <a:prstGeom prst="rect">
            <a:avLst/>
          </a:prstGeom>
        </p:spPr>
        <p:txBody>
          <a:bodyPr wrap="square">
            <a:spAutoFit/>
          </a:bodyPr>
          <a:lstStyle/>
          <a:p>
            <a:pPr marL="457200" lvl="0" indent="-457200">
              <a:buFont typeface="Wingdings" pitchFamily="2" charset="2"/>
              <a:buChar char="§"/>
            </a:pPr>
            <a:r>
              <a:rPr lang="en-US" sz="2800" dirty="0">
                <a:solidFill>
                  <a:srgbClr val="1F497D">
                    <a:lumMod val="20000"/>
                    <a:lumOff val="80000"/>
                  </a:srgbClr>
                </a:solidFill>
                <a:latin typeface="Calibri" pitchFamily="34" charset="0"/>
              </a:rPr>
              <a:t>Often any selection involving DNA as the library is referred to as “genetic selection”</a:t>
            </a:r>
          </a:p>
          <a:p>
            <a:pPr marL="457200" indent="-457200">
              <a:buFont typeface="Wingdings" pitchFamily="2" charset="2"/>
              <a:buChar char="§"/>
            </a:pPr>
            <a:r>
              <a:rPr lang="en-US" sz="2800" dirty="0">
                <a:solidFill>
                  <a:srgbClr val="1F497D">
                    <a:lumMod val="20000"/>
                    <a:lumOff val="80000"/>
                  </a:srgbClr>
                </a:solidFill>
                <a:latin typeface="Calibri" pitchFamily="34" charset="0"/>
              </a:rPr>
              <a:t>That would include complementation </a:t>
            </a:r>
            <a:r>
              <a:rPr lang="en-US" sz="2800" dirty="0" smtClean="0">
                <a:solidFill>
                  <a:srgbClr val="1F497D">
                    <a:lumMod val="20000"/>
                    <a:lumOff val="80000"/>
                  </a:srgbClr>
                </a:solidFill>
                <a:latin typeface="Calibri" pitchFamily="34" charset="0"/>
              </a:rPr>
              <a:t>selections</a:t>
            </a:r>
          </a:p>
          <a:p>
            <a:pPr marL="457200" lvl="0" indent="-457200">
              <a:buFont typeface="Wingdings" pitchFamily="2" charset="2"/>
              <a:buChar char="§"/>
            </a:pPr>
            <a:r>
              <a:rPr lang="en-US" sz="2800" dirty="0" smtClean="0">
                <a:solidFill>
                  <a:srgbClr val="1F497D">
                    <a:lumMod val="20000"/>
                    <a:lumOff val="80000"/>
                  </a:srgbClr>
                </a:solidFill>
                <a:latin typeface="Calibri" pitchFamily="34" charset="0"/>
              </a:rPr>
              <a:t>Sometimes </a:t>
            </a:r>
            <a:r>
              <a:rPr lang="en-US" sz="2800" dirty="0">
                <a:solidFill>
                  <a:srgbClr val="1F497D">
                    <a:lumMod val="20000"/>
                    <a:lumOff val="80000"/>
                  </a:srgbClr>
                </a:solidFill>
                <a:latin typeface="Calibri" pitchFamily="34" charset="0"/>
              </a:rPr>
              <a:t>it specifically refers to “in vivo selections” meaning a selection in which the activity of the library member is linked to the viability of the </a:t>
            </a:r>
            <a:r>
              <a:rPr lang="en-US" sz="2800" dirty="0" smtClean="0">
                <a:solidFill>
                  <a:srgbClr val="1F497D">
                    <a:lumMod val="20000"/>
                    <a:lumOff val="80000"/>
                  </a:srgbClr>
                </a:solidFill>
                <a:latin typeface="Calibri" pitchFamily="34" charset="0"/>
              </a:rPr>
              <a:t>cell</a:t>
            </a:r>
          </a:p>
          <a:p>
            <a:pPr marL="457200" lvl="0" indent="-457200">
              <a:buFont typeface="Wingdings" pitchFamily="2" charset="2"/>
              <a:buChar char="§"/>
            </a:pPr>
            <a:endParaRPr lang="en-US" sz="2800" dirty="0">
              <a:solidFill>
                <a:srgbClr val="1F497D">
                  <a:lumMod val="20000"/>
                  <a:lumOff val="80000"/>
                </a:srgbClr>
              </a:solidFill>
              <a:latin typeface="Calibri" pitchFamily="34" charset="0"/>
            </a:endParaRPr>
          </a:p>
          <a:p>
            <a:pPr marL="457200" lvl="0" indent="-457200">
              <a:buFont typeface="Wingdings" pitchFamily="2" charset="2"/>
              <a:buChar char="§"/>
            </a:pPr>
            <a:r>
              <a:rPr lang="en-US" sz="2800" dirty="0" smtClean="0">
                <a:solidFill>
                  <a:srgbClr val="1F497D">
                    <a:lumMod val="20000"/>
                    <a:lumOff val="80000"/>
                  </a:srgbClr>
                </a:solidFill>
                <a:latin typeface="Calibri" pitchFamily="34" charset="0"/>
              </a:rPr>
              <a:t>Synthetic selections involve some contrived linkage between genotype and selection</a:t>
            </a:r>
            <a:endParaRPr lang="en-US" sz="2800" dirty="0">
              <a:solidFill>
                <a:srgbClr val="1F497D">
                  <a:lumMod val="20000"/>
                  <a:lumOff val="80000"/>
                </a:srgbClr>
              </a:solidFill>
              <a:latin typeface="Calibri"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p:cNvCxnSpPr/>
          <p:nvPr/>
        </p:nvCxnSpPr>
        <p:spPr>
          <a:xfrm>
            <a:off x="4724400" y="5007114"/>
            <a:ext cx="3276600" cy="1588"/>
          </a:xfrm>
          <a:prstGeom prst="lin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3505200" y="1676400"/>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4724400" y="2209800"/>
            <a:ext cx="990600" cy="381000"/>
          </a:xfrm>
          <a:prstGeom prst="round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4"/>
          <p:cNvSpPr txBox="1">
            <a:spLocks noChangeArrowheads="1"/>
          </p:cNvSpPr>
          <p:nvPr/>
        </p:nvSpPr>
        <p:spPr bwMode="auto">
          <a:xfrm>
            <a:off x="304800" y="130314"/>
            <a:ext cx="8610600" cy="1077218"/>
          </a:xfrm>
          <a:prstGeom prst="rect">
            <a:avLst/>
          </a:prstGeom>
          <a:noFill/>
          <a:ln w="9525">
            <a:noFill/>
            <a:miter lim="800000"/>
            <a:headEnd/>
            <a:tailEnd/>
          </a:ln>
        </p:spPr>
        <p:txBody>
          <a:bodyPr wrap="square">
            <a:spAutoFit/>
          </a:bodyPr>
          <a:lstStyle/>
          <a:p>
            <a:r>
              <a:rPr lang="en-US" sz="3600" dirty="0" smtClean="0">
                <a:latin typeface="Rockwell Extra Bold" pitchFamily="18" charset="0"/>
                <a:cs typeface="Arial" pitchFamily="34" charset="0"/>
              </a:rPr>
              <a:t>Example:</a:t>
            </a:r>
          </a:p>
          <a:p>
            <a:r>
              <a:rPr lang="en-US" sz="2800" dirty="0" smtClean="0">
                <a:latin typeface="Rockwell Extra Bold" pitchFamily="18" charset="0"/>
                <a:cs typeface="Arial" pitchFamily="34" charset="0"/>
              </a:rPr>
              <a:t>Changing the specificity of </a:t>
            </a:r>
            <a:r>
              <a:rPr lang="en-US" sz="2800" dirty="0" err="1" smtClean="0">
                <a:latin typeface="Rockwell Extra Bold" pitchFamily="18" charset="0"/>
                <a:cs typeface="Arial" pitchFamily="34" charset="0"/>
              </a:rPr>
              <a:t>LuxR</a:t>
            </a:r>
            <a:endParaRPr lang="en-US" sz="1600" dirty="0">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p:nvPr/>
        </p:nvSpPr>
        <p:spPr>
          <a:xfrm>
            <a:off x="5088081" y="6553200"/>
            <a:ext cx="4055919" cy="276999"/>
          </a:xfrm>
          <a:prstGeom prst="rect">
            <a:avLst/>
          </a:prstGeom>
        </p:spPr>
        <p:txBody>
          <a:bodyPr wrap="none">
            <a:spAutoFit/>
          </a:bodyPr>
          <a:lstStyle/>
          <a:p>
            <a:r>
              <a:rPr lang="nl-NL" sz="1200" dirty="0" smtClean="0">
                <a:solidFill>
                  <a:srgbClr val="1F497D">
                    <a:lumMod val="20000"/>
                    <a:lumOff val="80000"/>
                  </a:srgbClr>
                </a:solidFill>
                <a:latin typeface="Arial" charset="0"/>
                <a:cs typeface="Arial" charset="0"/>
              </a:rPr>
              <a:t>Nat Biotechnol. 2006 Jun;24(6):708-12. PMID: 16715074</a:t>
            </a:r>
            <a:endParaRPr lang="en-US" sz="1200" dirty="0" smtClean="0">
              <a:solidFill>
                <a:srgbClr val="1F497D">
                  <a:lumMod val="20000"/>
                  <a:lumOff val="80000"/>
                </a:srgbClr>
              </a:solidFill>
              <a:latin typeface="Arial" charset="0"/>
              <a:cs typeface="Arial" charset="0"/>
            </a:endParaRPr>
          </a:p>
        </p:txBody>
      </p:sp>
      <p:sp>
        <p:nvSpPr>
          <p:cNvPr id="13" name="Right Arrow 12"/>
          <p:cNvSpPr/>
          <p:nvPr/>
        </p:nvSpPr>
        <p:spPr>
          <a:xfrm>
            <a:off x="1066800" y="3581400"/>
            <a:ext cx="2286000" cy="137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err="1" smtClean="0"/>
              <a:t>luxR</a:t>
            </a:r>
            <a:endParaRPr lang="en-US" sz="2800" i="1" dirty="0"/>
          </a:p>
        </p:txBody>
      </p:sp>
      <p:sp>
        <p:nvSpPr>
          <p:cNvPr id="17" name="Right Arrow 16"/>
          <p:cNvSpPr/>
          <p:nvPr/>
        </p:nvSpPr>
        <p:spPr>
          <a:xfrm>
            <a:off x="6019800" y="4245114"/>
            <a:ext cx="2286000" cy="1371600"/>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chemeClr val="tx1"/>
                </a:solidFill>
              </a:rPr>
              <a:t>CmR</a:t>
            </a:r>
            <a:endParaRPr lang="en-US" sz="2800" dirty="0">
              <a:solidFill>
                <a:schemeClr val="tx1"/>
              </a:solidFill>
            </a:endParaRPr>
          </a:p>
        </p:txBody>
      </p:sp>
      <p:sp>
        <p:nvSpPr>
          <p:cNvPr id="18" name="Bent Arrow 17"/>
          <p:cNvSpPr/>
          <p:nvPr/>
        </p:nvSpPr>
        <p:spPr>
          <a:xfrm>
            <a:off x="4953000" y="3864114"/>
            <a:ext cx="1219200" cy="1143000"/>
          </a:xfrm>
          <a:prstGeom prst="ben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2438400" y="2667000"/>
            <a:ext cx="838200" cy="7620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4572000" y="3406914"/>
            <a:ext cx="457200" cy="4572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495800" y="5083314"/>
            <a:ext cx="1188146" cy="707886"/>
          </a:xfrm>
          <a:prstGeom prst="rect">
            <a:avLst/>
          </a:prstGeom>
          <a:noFill/>
        </p:spPr>
        <p:txBody>
          <a:bodyPr wrap="none" rtlCol="0">
            <a:spAutoFit/>
          </a:bodyPr>
          <a:lstStyle/>
          <a:p>
            <a:r>
              <a:rPr lang="en-US" sz="4000" dirty="0" err="1" smtClean="0">
                <a:solidFill>
                  <a:schemeClr val="tx2">
                    <a:lumMod val="60000"/>
                    <a:lumOff val="40000"/>
                  </a:schemeClr>
                </a:solidFill>
              </a:rPr>
              <a:t>PluxI</a:t>
            </a:r>
            <a:endParaRPr lang="en-US" sz="4000" dirty="0">
              <a:solidFill>
                <a:schemeClr val="tx2">
                  <a:lumMod val="60000"/>
                  <a:lumOff val="40000"/>
                </a:schemeClr>
              </a:solidFill>
            </a:endParaRPr>
          </a:p>
        </p:txBody>
      </p:sp>
      <p:sp>
        <p:nvSpPr>
          <p:cNvPr id="25" name="Rectangle 24"/>
          <p:cNvSpPr/>
          <p:nvPr/>
        </p:nvSpPr>
        <p:spPr>
          <a:xfrm>
            <a:off x="3772639" y="2057400"/>
            <a:ext cx="875561" cy="523220"/>
          </a:xfrm>
          <a:prstGeom prst="rect">
            <a:avLst/>
          </a:prstGeom>
        </p:spPr>
        <p:txBody>
          <a:bodyPr wrap="none">
            <a:spAutoFit/>
          </a:bodyPr>
          <a:lstStyle/>
          <a:p>
            <a:pPr lvl="0" algn="ctr"/>
            <a:r>
              <a:rPr lang="en-US" sz="2800" dirty="0" err="1" smtClean="0">
                <a:solidFill>
                  <a:prstClr val="white"/>
                </a:solidFill>
              </a:rPr>
              <a:t>LuxR</a:t>
            </a:r>
            <a:endParaRPr lang="en-US" sz="2800" dirty="0">
              <a:solidFill>
                <a:prstClr val="white"/>
              </a:solidFill>
            </a:endParaRPr>
          </a:p>
        </p:txBody>
      </p:sp>
      <p:sp>
        <p:nvSpPr>
          <p:cNvPr id="26" name="Rectangle 25"/>
          <p:cNvSpPr/>
          <p:nvPr/>
        </p:nvSpPr>
        <p:spPr>
          <a:xfrm>
            <a:off x="4876800" y="2133600"/>
            <a:ext cx="768160" cy="523220"/>
          </a:xfrm>
          <a:prstGeom prst="rect">
            <a:avLst/>
          </a:prstGeom>
        </p:spPr>
        <p:txBody>
          <a:bodyPr wrap="none">
            <a:spAutoFit/>
          </a:bodyPr>
          <a:lstStyle/>
          <a:p>
            <a:pPr lvl="0" algn="ctr"/>
            <a:r>
              <a:rPr lang="en-US" sz="2800" dirty="0" smtClean="0"/>
              <a:t>AHL</a:t>
            </a:r>
            <a:endParaRPr lang="en-US" sz="2800" dirty="0"/>
          </a:p>
        </p:txBody>
      </p:sp>
      <p:sp>
        <p:nvSpPr>
          <p:cNvPr id="30" name="Rectangle 29"/>
          <p:cNvSpPr/>
          <p:nvPr/>
        </p:nvSpPr>
        <p:spPr>
          <a:xfrm>
            <a:off x="5867400" y="1905000"/>
            <a:ext cx="1725152" cy="954107"/>
          </a:xfrm>
          <a:prstGeom prst="rect">
            <a:avLst/>
          </a:prstGeom>
        </p:spPr>
        <p:txBody>
          <a:bodyPr wrap="none">
            <a:spAutoFit/>
          </a:bodyPr>
          <a:lstStyle/>
          <a:p>
            <a:r>
              <a:rPr lang="en-US" sz="2800" dirty="0" smtClean="0">
                <a:solidFill>
                  <a:schemeClr val="tx2">
                    <a:lumMod val="60000"/>
                    <a:lumOff val="40000"/>
                  </a:schemeClr>
                </a:solidFill>
              </a:rPr>
              <a:t>3OC6HSL</a:t>
            </a:r>
          </a:p>
          <a:p>
            <a:r>
              <a:rPr lang="en-US" sz="2800" dirty="0" smtClean="0">
                <a:solidFill>
                  <a:schemeClr val="tx2">
                    <a:lumMod val="60000"/>
                    <a:lumOff val="40000"/>
                  </a:schemeClr>
                </a:solidFill>
              </a:rPr>
              <a:t>or C10HSL</a:t>
            </a:r>
            <a:endParaRPr lang="en-US" sz="2800" dirty="0">
              <a:solidFill>
                <a:schemeClr val="tx2">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1077218"/>
          </a:xfrm>
          <a:prstGeom prst="rect">
            <a:avLst/>
          </a:prstGeom>
          <a:noFill/>
          <a:ln w="9525">
            <a:noFill/>
            <a:miter lim="800000"/>
            <a:headEnd/>
            <a:tailEnd/>
          </a:ln>
        </p:spPr>
        <p:txBody>
          <a:bodyPr wrap="square">
            <a:spAutoFit/>
          </a:bodyPr>
          <a:lstStyle/>
          <a:p>
            <a:r>
              <a:rPr lang="en-US" sz="3600" dirty="0" smtClean="0">
                <a:solidFill>
                  <a:prstClr val="black"/>
                </a:solidFill>
                <a:latin typeface="Rockwell Extra Bold" pitchFamily="18" charset="0"/>
                <a:cs typeface="Arial" pitchFamily="34" charset="0"/>
              </a:rPr>
              <a:t>Example:</a:t>
            </a:r>
          </a:p>
          <a:p>
            <a:r>
              <a:rPr lang="en-US" sz="2800" dirty="0" smtClean="0">
                <a:solidFill>
                  <a:prstClr val="black"/>
                </a:solidFill>
                <a:latin typeface="Rockwell Extra Bold" pitchFamily="18" charset="0"/>
                <a:cs typeface="Arial" pitchFamily="34" charset="0"/>
              </a:rPr>
              <a:t>Two hybrid systems</a:t>
            </a:r>
            <a:endParaRPr lang="en-US" sz="1600" dirty="0">
              <a:solidFill>
                <a:prstClr val="black"/>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6926" y="1485900"/>
            <a:ext cx="6646348"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4256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1077218"/>
          </a:xfrm>
          <a:prstGeom prst="rect">
            <a:avLst/>
          </a:prstGeom>
          <a:noFill/>
          <a:ln w="9525">
            <a:noFill/>
            <a:miter lim="800000"/>
            <a:headEnd/>
            <a:tailEnd/>
          </a:ln>
        </p:spPr>
        <p:txBody>
          <a:bodyPr wrap="square">
            <a:spAutoFit/>
          </a:bodyPr>
          <a:lstStyle/>
          <a:p>
            <a:r>
              <a:rPr lang="en-US" sz="3600" dirty="0" smtClean="0">
                <a:solidFill>
                  <a:prstClr val="black"/>
                </a:solidFill>
                <a:latin typeface="Rockwell Extra Bold" pitchFamily="18" charset="0"/>
                <a:cs typeface="Arial" pitchFamily="34" charset="0"/>
              </a:rPr>
              <a:t>Example:</a:t>
            </a:r>
          </a:p>
          <a:p>
            <a:r>
              <a:rPr lang="en-US" sz="2800" dirty="0" smtClean="0">
                <a:solidFill>
                  <a:prstClr val="black"/>
                </a:solidFill>
                <a:latin typeface="Rockwell Extra Bold" pitchFamily="18" charset="0"/>
                <a:cs typeface="Arial" pitchFamily="34" charset="0"/>
              </a:rPr>
              <a:t>Amber suppression</a:t>
            </a:r>
            <a:endParaRPr lang="en-US" sz="1600" dirty="0">
              <a:solidFill>
                <a:prstClr val="black"/>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3074" name="Picture 2" descr="http://www.pnas.org/content/98/25/14310/F1.sm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524000"/>
            <a:ext cx="5442854"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78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923330"/>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Dual Selections</a:t>
            </a:r>
          </a:p>
          <a:p>
            <a:r>
              <a:rPr lang="en-US" dirty="0" smtClean="0">
                <a:solidFill>
                  <a:srgbClr val="1F497D">
                    <a:lumMod val="20000"/>
                    <a:lumOff val="80000"/>
                  </a:srgbClr>
                </a:solidFill>
                <a:latin typeface="Rockwell Extra Bold" pitchFamily="18" charset="0"/>
                <a:cs typeface="Arial" pitchFamily="34" charset="0"/>
              </a:rPr>
              <a:t>aka double sieve selections, positive/negative selections</a:t>
            </a:r>
            <a:endParaRPr lang="en-US" sz="11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p:nvPr/>
        </p:nvSpPr>
        <p:spPr>
          <a:xfrm>
            <a:off x="1066800" y="1466195"/>
            <a:ext cx="7696200" cy="4401205"/>
          </a:xfrm>
          <a:prstGeom prst="rect">
            <a:avLst/>
          </a:prstGeom>
        </p:spPr>
        <p:txBody>
          <a:bodyPr wrap="square">
            <a:spAutoFit/>
          </a:bodyPr>
          <a:lstStyle/>
          <a:p>
            <a:pPr marL="457200" lvl="0" indent="-457200">
              <a:buFont typeface="Wingdings" pitchFamily="2" charset="2"/>
              <a:buChar char="§"/>
            </a:pPr>
            <a:r>
              <a:rPr lang="en-US" sz="2800" dirty="0">
                <a:solidFill>
                  <a:srgbClr val="1F497D">
                    <a:lumMod val="20000"/>
                    <a:lumOff val="80000"/>
                  </a:srgbClr>
                </a:solidFill>
                <a:latin typeface="Calibri" pitchFamily="34" charset="0"/>
              </a:rPr>
              <a:t>An “Indirect” genetic selection</a:t>
            </a:r>
          </a:p>
          <a:p>
            <a:pPr marL="457200" lvl="0" indent="-457200">
              <a:buFont typeface="Wingdings" pitchFamily="2" charset="2"/>
              <a:buChar char="§"/>
            </a:pPr>
            <a:r>
              <a:rPr lang="en-US" sz="2800" dirty="0">
                <a:solidFill>
                  <a:srgbClr val="1F497D">
                    <a:lumMod val="20000"/>
                    <a:lumOff val="80000"/>
                  </a:srgbClr>
                </a:solidFill>
                <a:latin typeface="Calibri" pitchFamily="34" charset="0"/>
              </a:rPr>
              <a:t>The activity of interest is linked in a synthetic way to the viability of the cell</a:t>
            </a:r>
          </a:p>
          <a:p>
            <a:pPr marL="457200" lvl="0" indent="-457200">
              <a:buFont typeface="Wingdings" pitchFamily="2" charset="2"/>
              <a:buChar char="§"/>
            </a:pPr>
            <a:r>
              <a:rPr lang="en-US" sz="2800" dirty="0">
                <a:solidFill>
                  <a:srgbClr val="1F497D">
                    <a:lumMod val="20000"/>
                    <a:lumOff val="80000"/>
                  </a:srgbClr>
                </a:solidFill>
                <a:latin typeface="Calibri" pitchFamily="34" charset="0"/>
              </a:rPr>
              <a:t>Requires linkage in both a positive and a negative mode such that the cell can be made to survive or die in response to the desired activity</a:t>
            </a:r>
          </a:p>
          <a:p>
            <a:pPr marL="457200" lvl="0" indent="-457200">
              <a:buFont typeface="Wingdings" pitchFamily="2" charset="2"/>
              <a:buChar char="§"/>
            </a:pPr>
            <a:r>
              <a:rPr lang="en-US" sz="2800" dirty="0">
                <a:solidFill>
                  <a:srgbClr val="1F497D">
                    <a:lumMod val="20000"/>
                    <a:lumOff val="80000"/>
                  </a:srgbClr>
                </a:solidFill>
                <a:latin typeface="Calibri" pitchFamily="34" charset="0"/>
              </a:rPr>
              <a:t>A stimulus of some sort must be present to switch on or off the desired activity</a:t>
            </a:r>
          </a:p>
          <a:p>
            <a:pPr marL="457200" lvl="0" indent="-457200">
              <a:buFont typeface="Wingdings" pitchFamily="2" charset="2"/>
              <a:buChar char="§"/>
            </a:pPr>
            <a:r>
              <a:rPr lang="en-US" sz="2800" dirty="0">
                <a:solidFill>
                  <a:srgbClr val="1F497D">
                    <a:lumMod val="20000"/>
                    <a:lumOff val="80000"/>
                  </a:srgbClr>
                </a:solidFill>
                <a:latin typeface="Calibri" pitchFamily="34" charset="0"/>
              </a:rPr>
              <a:t>Great for changing the specificity of a nascent biological activity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Engineering Methods</a:t>
            </a:r>
            <a:endParaRPr lang="en-US" sz="2000" dirty="0">
              <a:solidFill>
                <a:srgbClr val="1F497D">
                  <a:lumMod val="20000"/>
                  <a:lumOff val="80000"/>
                </a:srgbClr>
              </a:solidFill>
              <a:latin typeface="Rockwell Extra Bold" pitchFamily="18" charset="0"/>
              <a:cs typeface="Arial" pitchFamily="34" charset="0"/>
            </a:endParaRPr>
          </a:p>
        </p:txBody>
      </p:sp>
      <p:sp>
        <p:nvSpPr>
          <p:cNvPr id="23" name="TextBox 22"/>
          <p:cNvSpPr txBox="1"/>
          <p:nvPr/>
        </p:nvSpPr>
        <p:spPr>
          <a:xfrm>
            <a:off x="609600" y="1600200"/>
            <a:ext cx="8077200" cy="3970318"/>
          </a:xfrm>
          <a:prstGeom prst="rect">
            <a:avLst/>
          </a:prstGeom>
          <a:noFill/>
        </p:spPr>
        <p:txBody>
          <a:bodyPr wrap="square" rtlCol="0">
            <a:spAutoFit/>
          </a:bodyPr>
          <a:lstStyle/>
          <a:p>
            <a:r>
              <a:rPr lang="en-US" sz="2800" dirty="0" smtClean="0">
                <a:solidFill>
                  <a:schemeClr val="accent2">
                    <a:lumMod val="20000"/>
                    <a:lumOff val="80000"/>
                  </a:schemeClr>
                </a:solidFill>
              </a:rPr>
              <a:t>Combinatorial Libraries</a:t>
            </a:r>
            <a:endParaRPr lang="en-US" sz="2800" dirty="0" smtClean="0">
              <a:solidFill>
                <a:schemeClr val="tx2">
                  <a:lumMod val="20000"/>
                  <a:lumOff val="80000"/>
                </a:schemeClr>
              </a:solidFill>
            </a:endParaRPr>
          </a:p>
          <a:p>
            <a:pPr marL="457200" indent="-457200">
              <a:buFont typeface="Wingdings" pitchFamily="2" charset="2"/>
              <a:buChar char="§"/>
            </a:pPr>
            <a:r>
              <a:rPr lang="en-US" sz="2800" dirty="0" smtClean="0">
                <a:solidFill>
                  <a:schemeClr val="tx2">
                    <a:lumMod val="20000"/>
                    <a:lumOff val="80000"/>
                  </a:schemeClr>
                </a:solidFill>
              </a:rPr>
              <a:t>Usually involves large libraries (&gt;10</a:t>
            </a:r>
            <a:r>
              <a:rPr lang="en-US" sz="2800" baseline="30000" dirty="0" smtClean="0">
                <a:solidFill>
                  <a:schemeClr val="tx2">
                    <a:lumMod val="20000"/>
                    <a:lumOff val="80000"/>
                  </a:schemeClr>
                </a:solidFill>
              </a:rPr>
              <a:t>6</a:t>
            </a:r>
            <a:r>
              <a:rPr lang="en-US" sz="2800" dirty="0" smtClean="0">
                <a:solidFill>
                  <a:schemeClr val="tx2">
                    <a:lumMod val="20000"/>
                    <a:lumOff val="80000"/>
                  </a:schemeClr>
                </a:solidFill>
              </a:rPr>
              <a:t>) and selections</a:t>
            </a:r>
            <a:endParaRPr lang="en-US" sz="2800" dirty="0" smtClean="0">
              <a:solidFill>
                <a:schemeClr val="tx2">
                  <a:lumMod val="20000"/>
                  <a:lumOff val="80000"/>
                </a:schemeClr>
              </a:solidFill>
              <a:latin typeface="Calibri" pitchFamily="34" charset="0"/>
            </a:endParaRPr>
          </a:p>
          <a:p>
            <a:pPr marL="457200" indent="-457200">
              <a:buFont typeface="Wingdings" pitchFamily="2" charset="2"/>
              <a:buChar char="§"/>
            </a:pPr>
            <a:r>
              <a:rPr lang="en-US" sz="2800" dirty="0" smtClean="0">
                <a:solidFill>
                  <a:schemeClr val="tx2">
                    <a:lumMod val="20000"/>
                    <a:lumOff val="80000"/>
                  </a:schemeClr>
                </a:solidFill>
                <a:latin typeface="Calibri" pitchFamily="34" charset="0"/>
              </a:rPr>
              <a:t>Used to find activities that do not pre-exist</a:t>
            </a:r>
          </a:p>
          <a:p>
            <a:pPr marL="457200" indent="-457200">
              <a:buFont typeface="Wingdings" pitchFamily="2" charset="2"/>
              <a:buChar char="§"/>
            </a:pPr>
            <a:r>
              <a:rPr lang="en-US" sz="2800" dirty="0" smtClean="0">
                <a:solidFill>
                  <a:schemeClr val="tx2">
                    <a:lumMod val="20000"/>
                    <a:lumOff val="80000"/>
                  </a:schemeClr>
                </a:solidFill>
                <a:latin typeface="Calibri" pitchFamily="34" charset="0"/>
              </a:rPr>
              <a:t>Typically involves a single round of mutagenesis</a:t>
            </a:r>
            <a:endParaRPr lang="en-US" sz="2800" dirty="0" smtClean="0">
              <a:solidFill>
                <a:schemeClr val="tx2">
                  <a:lumMod val="20000"/>
                  <a:lumOff val="80000"/>
                </a:schemeClr>
              </a:solidFill>
            </a:endParaRPr>
          </a:p>
          <a:p>
            <a:endParaRPr lang="en-US" sz="2800" dirty="0" smtClean="0">
              <a:solidFill>
                <a:schemeClr val="tx2">
                  <a:lumMod val="20000"/>
                  <a:lumOff val="80000"/>
                </a:schemeClr>
              </a:solidFill>
            </a:endParaRPr>
          </a:p>
          <a:p>
            <a:r>
              <a:rPr lang="en-US" sz="2800" dirty="0" smtClean="0">
                <a:solidFill>
                  <a:schemeClr val="accent2">
                    <a:lumMod val="20000"/>
                    <a:lumOff val="80000"/>
                  </a:schemeClr>
                </a:solidFill>
              </a:rPr>
              <a:t>Directed Evolution</a:t>
            </a:r>
            <a:endParaRPr lang="en-US" sz="2800" dirty="0" smtClean="0">
              <a:solidFill>
                <a:schemeClr val="tx2">
                  <a:lumMod val="20000"/>
                  <a:lumOff val="80000"/>
                </a:schemeClr>
              </a:solidFill>
            </a:endParaRPr>
          </a:p>
          <a:p>
            <a:pPr marL="457200" indent="-457200">
              <a:buFont typeface="Wingdings" pitchFamily="2" charset="2"/>
              <a:buChar char="§"/>
            </a:pPr>
            <a:r>
              <a:rPr lang="en-US" sz="2800" dirty="0" smtClean="0">
                <a:solidFill>
                  <a:schemeClr val="tx2">
                    <a:lumMod val="20000"/>
                    <a:lumOff val="80000"/>
                  </a:schemeClr>
                </a:solidFill>
              </a:rPr>
              <a:t>Usually smaller libraries (&lt;10</a:t>
            </a:r>
            <a:r>
              <a:rPr lang="en-US" sz="2800" baseline="30000" dirty="0" smtClean="0">
                <a:solidFill>
                  <a:schemeClr val="tx2">
                    <a:lumMod val="20000"/>
                    <a:lumOff val="80000"/>
                  </a:schemeClr>
                </a:solidFill>
              </a:rPr>
              <a:t>5</a:t>
            </a:r>
            <a:r>
              <a:rPr lang="en-US" sz="2800" dirty="0" smtClean="0">
                <a:solidFill>
                  <a:schemeClr val="tx2">
                    <a:lumMod val="20000"/>
                    <a:lumOff val="80000"/>
                  </a:schemeClr>
                </a:solidFill>
              </a:rPr>
              <a:t>) and screens</a:t>
            </a:r>
            <a:endParaRPr lang="en-US" sz="2800" dirty="0" smtClean="0">
              <a:solidFill>
                <a:schemeClr val="tx2">
                  <a:lumMod val="20000"/>
                  <a:lumOff val="80000"/>
                </a:schemeClr>
              </a:solidFill>
              <a:latin typeface="Calibri" pitchFamily="34" charset="0"/>
            </a:endParaRPr>
          </a:p>
          <a:p>
            <a:pPr marL="457200" indent="-457200">
              <a:buFont typeface="Wingdings" pitchFamily="2" charset="2"/>
              <a:buChar char="§"/>
            </a:pPr>
            <a:r>
              <a:rPr lang="en-US" sz="2800" dirty="0" smtClean="0">
                <a:solidFill>
                  <a:schemeClr val="tx2">
                    <a:lumMod val="20000"/>
                    <a:lumOff val="80000"/>
                  </a:schemeClr>
                </a:solidFill>
                <a:latin typeface="Calibri" pitchFamily="34" charset="0"/>
              </a:rPr>
              <a:t>Used to improve or modify a nascent activity</a:t>
            </a:r>
          </a:p>
          <a:p>
            <a:pPr marL="457200" indent="-457200">
              <a:buFont typeface="Wingdings" pitchFamily="2" charset="2"/>
              <a:buChar char="§"/>
            </a:pPr>
            <a:r>
              <a:rPr lang="en-US" sz="2800" dirty="0" smtClean="0">
                <a:solidFill>
                  <a:schemeClr val="tx2">
                    <a:lumMod val="20000"/>
                    <a:lumOff val="80000"/>
                  </a:schemeClr>
                </a:solidFill>
                <a:latin typeface="Calibri" pitchFamily="34" charset="0"/>
              </a:rPr>
              <a:t>Involves iterative rounds of mutagenesis</a:t>
            </a:r>
            <a:endParaRPr lang="en-US" sz="2800" dirty="0" smtClean="0">
              <a:solidFill>
                <a:schemeClr val="tx2">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a:off x="4724400" y="5007114"/>
            <a:ext cx="3276600" cy="1588"/>
          </a:xfrm>
          <a:prstGeom prst="lin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3505200" y="1676400"/>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4724400" y="2209800"/>
            <a:ext cx="990600" cy="381000"/>
          </a:xfrm>
          <a:prstGeom prst="round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4"/>
          <p:cNvSpPr txBox="1">
            <a:spLocks noChangeArrowheads="1"/>
          </p:cNvSpPr>
          <p:nvPr/>
        </p:nvSpPr>
        <p:spPr bwMode="auto">
          <a:xfrm>
            <a:off x="304800" y="130314"/>
            <a:ext cx="8610600" cy="1077218"/>
          </a:xfrm>
          <a:prstGeom prst="rect">
            <a:avLst/>
          </a:prstGeom>
          <a:noFill/>
          <a:ln w="9525">
            <a:noFill/>
            <a:miter lim="800000"/>
            <a:headEnd/>
            <a:tailEnd/>
          </a:ln>
        </p:spPr>
        <p:txBody>
          <a:bodyPr wrap="square">
            <a:spAutoFit/>
          </a:bodyPr>
          <a:lstStyle/>
          <a:p>
            <a:r>
              <a:rPr lang="en-US" sz="3600" dirty="0">
                <a:solidFill>
                  <a:srgbClr val="1F497D">
                    <a:lumMod val="20000"/>
                    <a:lumOff val="80000"/>
                  </a:srgbClr>
                </a:solidFill>
                <a:latin typeface="Rockwell Extra Bold" pitchFamily="18" charset="0"/>
                <a:cs typeface="Arial" pitchFamily="34" charset="0"/>
              </a:rPr>
              <a:t>Example:</a:t>
            </a:r>
          </a:p>
          <a:p>
            <a:r>
              <a:rPr lang="en-US" sz="2800" dirty="0">
                <a:solidFill>
                  <a:srgbClr val="1F497D">
                    <a:lumMod val="20000"/>
                    <a:lumOff val="80000"/>
                  </a:srgbClr>
                </a:solidFill>
                <a:latin typeface="Rockwell Extra Bold" pitchFamily="18" charset="0"/>
                <a:cs typeface="Arial" pitchFamily="34" charset="0"/>
              </a:rPr>
              <a:t>Changing the specificity of </a:t>
            </a:r>
            <a:r>
              <a:rPr lang="en-US" sz="2800" dirty="0" err="1">
                <a:solidFill>
                  <a:srgbClr val="1F497D">
                    <a:lumMod val="20000"/>
                    <a:lumOff val="80000"/>
                  </a:srgbClr>
                </a:solidFill>
                <a:latin typeface="Rockwell Extra Bold" pitchFamily="18" charset="0"/>
                <a:cs typeface="Arial" pitchFamily="34" charset="0"/>
              </a:rPr>
              <a:t>LuxR</a:t>
            </a:r>
            <a:endParaRPr lang="en-US" sz="28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p:nvPr/>
        </p:nvSpPr>
        <p:spPr>
          <a:xfrm>
            <a:off x="5088081" y="6553200"/>
            <a:ext cx="4055919" cy="276999"/>
          </a:xfrm>
          <a:prstGeom prst="rect">
            <a:avLst/>
          </a:prstGeom>
        </p:spPr>
        <p:txBody>
          <a:bodyPr wrap="none">
            <a:spAutoFit/>
          </a:bodyPr>
          <a:lstStyle/>
          <a:p>
            <a:r>
              <a:rPr lang="nl-NL" sz="1200" dirty="0" smtClean="0">
                <a:solidFill>
                  <a:srgbClr val="1F497D">
                    <a:lumMod val="20000"/>
                    <a:lumOff val="80000"/>
                  </a:srgbClr>
                </a:solidFill>
                <a:latin typeface="Arial" charset="0"/>
                <a:cs typeface="Arial" charset="0"/>
              </a:rPr>
              <a:t>Nat Biotechnol. 2006 Jun;24(6):708-12. PMID: 16715074</a:t>
            </a:r>
            <a:endParaRPr lang="en-US" sz="1200" dirty="0" smtClean="0">
              <a:solidFill>
                <a:srgbClr val="1F497D">
                  <a:lumMod val="20000"/>
                  <a:lumOff val="80000"/>
                </a:srgbClr>
              </a:solidFill>
              <a:latin typeface="Arial" charset="0"/>
              <a:cs typeface="Arial" charset="0"/>
            </a:endParaRPr>
          </a:p>
        </p:txBody>
      </p:sp>
      <p:sp>
        <p:nvSpPr>
          <p:cNvPr id="13" name="Right Arrow 12"/>
          <p:cNvSpPr/>
          <p:nvPr/>
        </p:nvSpPr>
        <p:spPr>
          <a:xfrm>
            <a:off x="1066800" y="3581400"/>
            <a:ext cx="2286000" cy="137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err="1" smtClean="0"/>
              <a:t>luxR</a:t>
            </a:r>
            <a:endParaRPr lang="en-US" sz="2800" i="1" dirty="0"/>
          </a:p>
        </p:txBody>
      </p:sp>
      <p:sp>
        <p:nvSpPr>
          <p:cNvPr id="17" name="Right Arrow 16"/>
          <p:cNvSpPr/>
          <p:nvPr/>
        </p:nvSpPr>
        <p:spPr>
          <a:xfrm>
            <a:off x="6019800" y="4245114"/>
            <a:ext cx="2286000" cy="1371600"/>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chemeClr val="tx1"/>
                </a:solidFill>
              </a:rPr>
              <a:t>Pos</a:t>
            </a:r>
            <a:r>
              <a:rPr lang="en-US" sz="2800" dirty="0" smtClean="0">
                <a:solidFill>
                  <a:schemeClr val="tx1"/>
                </a:solidFill>
              </a:rPr>
              <a:t> or </a:t>
            </a:r>
            <a:r>
              <a:rPr lang="en-US" sz="2800" dirty="0" err="1" smtClean="0">
                <a:solidFill>
                  <a:schemeClr val="tx1"/>
                </a:solidFill>
              </a:rPr>
              <a:t>Neg</a:t>
            </a:r>
            <a:endParaRPr lang="en-US" sz="2800" dirty="0">
              <a:solidFill>
                <a:schemeClr val="tx1"/>
              </a:solidFill>
            </a:endParaRPr>
          </a:p>
        </p:txBody>
      </p:sp>
      <p:sp>
        <p:nvSpPr>
          <p:cNvPr id="18" name="Bent Arrow 17"/>
          <p:cNvSpPr/>
          <p:nvPr/>
        </p:nvSpPr>
        <p:spPr>
          <a:xfrm>
            <a:off x="4953000" y="3864114"/>
            <a:ext cx="1219200" cy="1143000"/>
          </a:xfrm>
          <a:prstGeom prst="ben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2438400" y="2667000"/>
            <a:ext cx="838200" cy="7620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4572000" y="3406914"/>
            <a:ext cx="457200" cy="4572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495800" y="5083314"/>
            <a:ext cx="1188146" cy="707886"/>
          </a:xfrm>
          <a:prstGeom prst="rect">
            <a:avLst/>
          </a:prstGeom>
          <a:noFill/>
        </p:spPr>
        <p:txBody>
          <a:bodyPr wrap="none" rtlCol="0">
            <a:spAutoFit/>
          </a:bodyPr>
          <a:lstStyle/>
          <a:p>
            <a:r>
              <a:rPr lang="en-US" sz="4000" dirty="0" err="1" smtClean="0">
                <a:solidFill>
                  <a:schemeClr val="tx2">
                    <a:lumMod val="60000"/>
                    <a:lumOff val="40000"/>
                  </a:schemeClr>
                </a:solidFill>
              </a:rPr>
              <a:t>PluxI</a:t>
            </a:r>
            <a:endParaRPr lang="en-US" sz="4000" dirty="0">
              <a:solidFill>
                <a:schemeClr val="tx2">
                  <a:lumMod val="60000"/>
                  <a:lumOff val="40000"/>
                </a:schemeClr>
              </a:solidFill>
            </a:endParaRPr>
          </a:p>
        </p:txBody>
      </p:sp>
      <p:sp>
        <p:nvSpPr>
          <p:cNvPr id="25" name="Rectangle 24"/>
          <p:cNvSpPr/>
          <p:nvPr/>
        </p:nvSpPr>
        <p:spPr>
          <a:xfrm>
            <a:off x="3772639" y="2057400"/>
            <a:ext cx="875561" cy="523220"/>
          </a:xfrm>
          <a:prstGeom prst="rect">
            <a:avLst/>
          </a:prstGeom>
        </p:spPr>
        <p:txBody>
          <a:bodyPr wrap="none">
            <a:spAutoFit/>
          </a:bodyPr>
          <a:lstStyle/>
          <a:p>
            <a:pPr lvl="0" algn="ctr"/>
            <a:r>
              <a:rPr lang="en-US" sz="2800" dirty="0" err="1" smtClean="0">
                <a:solidFill>
                  <a:prstClr val="white"/>
                </a:solidFill>
              </a:rPr>
              <a:t>LuxR</a:t>
            </a:r>
            <a:endParaRPr lang="en-US" sz="2800" dirty="0">
              <a:solidFill>
                <a:prstClr val="white"/>
              </a:solidFill>
            </a:endParaRPr>
          </a:p>
        </p:txBody>
      </p:sp>
      <p:sp>
        <p:nvSpPr>
          <p:cNvPr id="26" name="Rectangle 25"/>
          <p:cNvSpPr/>
          <p:nvPr/>
        </p:nvSpPr>
        <p:spPr>
          <a:xfrm>
            <a:off x="4876800" y="2133600"/>
            <a:ext cx="768160" cy="523220"/>
          </a:xfrm>
          <a:prstGeom prst="rect">
            <a:avLst/>
          </a:prstGeom>
        </p:spPr>
        <p:txBody>
          <a:bodyPr wrap="none">
            <a:spAutoFit/>
          </a:bodyPr>
          <a:lstStyle/>
          <a:p>
            <a:pPr lvl="0" algn="ctr"/>
            <a:r>
              <a:rPr lang="en-US" sz="2800" dirty="0" smtClean="0"/>
              <a:t>AHL</a:t>
            </a:r>
            <a:endParaRPr lang="en-US" sz="2800" dirty="0"/>
          </a:p>
        </p:txBody>
      </p:sp>
      <p:sp>
        <p:nvSpPr>
          <p:cNvPr id="30" name="Rectangle 29"/>
          <p:cNvSpPr/>
          <p:nvPr/>
        </p:nvSpPr>
        <p:spPr>
          <a:xfrm>
            <a:off x="5867400" y="1905000"/>
            <a:ext cx="1725152" cy="954107"/>
          </a:xfrm>
          <a:prstGeom prst="rect">
            <a:avLst/>
          </a:prstGeom>
        </p:spPr>
        <p:txBody>
          <a:bodyPr wrap="none">
            <a:spAutoFit/>
          </a:bodyPr>
          <a:lstStyle/>
          <a:p>
            <a:r>
              <a:rPr lang="en-US" sz="2800" dirty="0" smtClean="0">
                <a:solidFill>
                  <a:schemeClr val="tx2">
                    <a:lumMod val="60000"/>
                    <a:lumOff val="40000"/>
                  </a:schemeClr>
                </a:solidFill>
              </a:rPr>
              <a:t>3OC6HSL</a:t>
            </a:r>
          </a:p>
          <a:p>
            <a:r>
              <a:rPr lang="en-US" sz="2800" dirty="0" smtClean="0">
                <a:solidFill>
                  <a:schemeClr val="tx2">
                    <a:lumMod val="60000"/>
                    <a:lumOff val="40000"/>
                  </a:schemeClr>
                </a:solidFill>
              </a:rPr>
              <a:t>or C10HSL</a:t>
            </a:r>
            <a:endParaRPr lang="en-US" sz="2800" dirty="0">
              <a:solidFill>
                <a:schemeClr val="tx2">
                  <a:lumMod val="60000"/>
                  <a:lumOff val="40000"/>
                </a:schemeClr>
              </a:solidFill>
            </a:endParaRPr>
          </a:p>
        </p:txBody>
      </p:sp>
    </p:spTree>
    <p:extLst>
      <p:ext uri="{BB962C8B-B14F-4D97-AF65-F5344CB8AC3E}">
        <p14:creationId xmlns:p14="http://schemas.microsoft.com/office/powerpoint/2010/main" val="3095662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1077218"/>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Example:</a:t>
            </a:r>
          </a:p>
          <a:p>
            <a:r>
              <a:rPr lang="en-US" sz="2800" dirty="0" smtClean="0">
                <a:solidFill>
                  <a:srgbClr val="1F497D">
                    <a:lumMod val="20000"/>
                    <a:lumOff val="80000"/>
                  </a:srgbClr>
                </a:solidFill>
                <a:latin typeface="Rockwell Extra Bold" pitchFamily="18" charset="0"/>
                <a:cs typeface="Arial" pitchFamily="34" charset="0"/>
              </a:rPr>
              <a:t>Changing the specificity of </a:t>
            </a:r>
            <a:r>
              <a:rPr lang="en-US" sz="2800" dirty="0" err="1" smtClean="0">
                <a:solidFill>
                  <a:srgbClr val="1F497D">
                    <a:lumMod val="20000"/>
                    <a:lumOff val="80000"/>
                  </a:srgbClr>
                </a:solidFill>
                <a:latin typeface="Rockwell Extra Bold" pitchFamily="18" charset="0"/>
                <a:cs typeface="Arial" pitchFamily="34" charset="0"/>
              </a:rPr>
              <a:t>LuxR</a:t>
            </a:r>
            <a:endParaRPr lang="en-US" sz="16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p:nvPr/>
        </p:nvSpPr>
        <p:spPr>
          <a:xfrm>
            <a:off x="5088081" y="6553200"/>
            <a:ext cx="4055919" cy="276999"/>
          </a:xfrm>
          <a:prstGeom prst="rect">
            <a:avLst/>
          </a:prstGeom>
        </p:spPr>
        <p:txBody>
          <a:bodyPr wrap="none">
            <a:spAutoFit/>
          </a:bodyPr>
          <a:lstStyle/>
          <a:p>
            <a:r>
              <a:rPr lang="nl-NL" sz="1200" dirty="0" smtClean="0">
                <a:solidFill>
                  <a:srgbClr val="1F497D">
                    <a:lumMod val="20000"/>
                    <a:lumOff val="80000"/>
                  </a:srgbClr>
                </a:solidFill>
                <a:latin typeface="Arial" charset="0"/>
                <a:cs typeface="Arial" charset="0"/>
              </a:rPr>
              <a:t>Nat Biotechnol. 2006 Jun;24(6):708-12. PMID: 16715074</a:t>
            </a:r>
            <a:endParaRPr lang="en-US" sz="1200" dirty="0" smtClean="0">
              <a:solidFill>
                <a:srgbClr val="1F497D">
                  <a:lumMod val="20000"/>
                  <a:lumOff val="80000"/>
                </a:srgbClr>
              </a:solidFill>
              <a:latin typeface="Arial" charset="0"/>
              <a:cs typeface="Arial" charset="0"/>
            </a:endParaRPr>
          </a:p>
        </p:txBody>
      </p:sp>
      <p:pic>
        <p:nvPicPr>
          <p:cNvPr id="3074" name="Picture 2" descr="C:\Users\JCAnderson\Documents\Courses\SynBio Bootcamp\Combinatorial Libraries\dualselection.png"/>
          <p:cNvPicPr>
            <a:picLocks noChangeAspect="1" noChangeArrowheads="1"/>
          </p:cNvPicPr>
          <p:nvPr/>
        </p:nvPicPr>
        <p:blipFill>
          <a:blip r:embed="rId3" cstate="print"/>
          <a:srcRect/>
          <a:stretch>
            <a:fillRect/>
          </a:stretch>
        </p:blipFill>
        <p:spPr bwMode="auto">
          <a:xfrm>
            <a:off x="1295400" y="1371600"/>
            <a:ext cx="6546937" cy="48768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pic>
        <p:nvPicPr>
          <p:cNvPr id="1028" name="Picture 4" descr="C:\Users\JCAnderson\Documents\Courses\SynBio Bootcamp\Combinatorial Libraries\gumballs.png"/>
          <p:cNvPicPr>
            <a:picLocks noChangeAspect="1" noChangeArrowheads="1"/>
          </p:cNvPicPr>
          <p:nvPr/>
        </p:nvPicPr>
        <p:blipFill>
          <a:blip r:embed="rId4" cstate="print"/>
          <a:srcRect/>
          <a:stretch>
            <a:fillRect/>
          </a:stretch>
        </p:blipFill>
        <p:spPr bwMode="auto">
          <a:xfrm>
            <a:off x="2701192" y="1676400"/>
            <a:ext cx="6442808" cy="5045572"/>
          </a:xfrm>
          <a:prstGeom prst="rect">
            <a:avLst/>
          </a:prstGeom>
          <a:noFill/>
        </p:spPr>
      </p:pic>
      <p:sp>
        <p:nvSpPr>
          <p:cNvPr id="3" name="TextBox 4"/>
          <p:cNvSpPr txBox="1">
            <a:spLocks noChangeArrowheads="1"/>
          </p:cNvSpPr>
          <p:nvPr/>
        </p:nvSpPr>
        <p:spPr bwMode="auto">
          <a:xfrm>
            <a:off x="0" y="1066800"/>
            <a:ext cx="9144000" cy="707886"/>
          </a:xfrm>
          <a:prstGeom prst="rect">
            <a:avLst/>
          </a:prstGeom>
          <a:noFill/>
          <a:ln w="9525">
            <a:noFill/>
            <a:miter lim="800000"/>
            <a:headEnd/>
            <a:tailEnd/>
          </a:ln>
        </p:spPr>
        <p:txBody>
          <a:bodyPr wrap="square">
            <a:spAutoFit/>
          </a:bodyPr>
          <a:lstStyle/>
          <a:p>
            <a:pPr algn="ctr"/>
            <a:r>
              <a:rPr lang="en-US" sz="4000" dirty="0" smtClean="0">
                <a:solidFill>
                  <a:schemeClr val="bg1"/>
                </a:solidFill>
                <a:latin typeface="Rockwell Extra Bold" pitchFamily="18" charset="0"/>
                <a:cs typeface="Arial" pitchFamily="34" charset="0"/>
              </a:rPr>
              <a:t>Diversity and Sampling</a:t>
            </a:r>
            <a:endParaRPr lang="en-US" sz="4000" dirty="0">
              <a:solidFill>
                <a:schemeClr val="bg1"/>
              </a:solidFill>
              <a:latin typeface="Rockwell Extra Bold" pitchFamily="18"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Theoretical Diversity</a:t>
            </a:r>
            <a:endParaRPr lang="en-US" sz="2000"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685800" y="838200"/>
            <a:ext cx="8458200" cy="1938992"/>
          </a:xfrm>
          <a:prstGeom prst="rect">
            <a:avLst/>
          </a:prstGeom>
        </p:spPr>
        <p:txBody>
          <a:bodyPr wrap="square">
            <a:spAutoFit/>
          </a:bodyPr>
          <a:lstStyle/>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Consider you have a gumball machine, and there are 20 different colors of gumballs inside, each occurring at the same frequency</a:t>
            </a: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If you pick 6 of them and get sequences of 6 colors, how many different permutations of these sequences are there?</a:t>
            </a:r>
          </a:p>
        </p:txBody>
      </p:sp>
      <p:grpSp>
        <p:nvGrpSpPr>
          <p:cNvPr id="26" name="Group 25"/>
          <p:cNvGrpSpPr/>
          <p:nvPr/>
        </p:nvGrpSpPr>
        <p:grpSpPr>
          <a:xfrm>
            <a:off x="1371600" y="3552825"/>
            <a:ext cx="5334000" cy="711200"/>
            <a:chOff x="2362200" y="3933825"/>
            <a:chExt cx="5334000" cy="711200"/>
          </a:xfrm>
        </p:grpSpPr>
        <p:pic>
          <p:nvPicPr>
            <p:cNvPr id="2050" name="Picture 2" descr="C:\Users\JCAnderson\Documents\Courses\SynBio Bootcamp\Combinatorial Libraries\green.png"/>
            <p:cNvPicPr>
              <a:picLocks noChangeAspect="1" noChangeArrowheads="1"/>
            </p:cNvPicPr>
            <p:nvPr/>
          </p:nvPicPr>
          <p:blipFill>
            <a:blip r:embed="rId4" cstate="print"/>
            <a:srcRect/>
            <a:stretch>
              <a:fillRect/>
            </a:stretch>
          </p:blipFill>
          <p:spPr bwMode="auto">
            <a:xfrm>
              <a:off x="2362200" y="3933825"/>
              <a:ext cx="711200" cy="711200"/>
            </a:xfrm>
            <a:prstGeom prst="rect">
              <a:avLst/>
            </a:prstGeom>
            <a:noFill/>
          </p:spPr>
        </p:pic>
        <p:pic>
          <p:nvPicPr>
            <p:cNvPr id="2052" name="Picture 4" descr="C:\Users\JCAnderson\Documents\Courses\SynBio Bootcamp\Combinatorial Libraries\yellow.png"/>
            <p:cNvPicPr>
              <a:picLocks noChangeAspect="1" noChangeArrowheads="1"/>
            </p:cNvPicPr>
            <p:nvPr/>
          </p:nvPicPr>
          <p:blipFill>
            <a:blip r:embed="rId5" cstate="print"/>
            <a:srcRect/>
            <a:stretch>
              <a:fillRect/>
            </a:stretch>
          </p:blipFill>
          <p:spPr bwMode="auto">
            <a:xfrm>
              <a:off x="5135880" y="3933825"/>
              <a:ext cx="711200" cy="711200"/>
            </a:xfrm>
            <a:prstGeom prst="rect">
              <a:avLst/>
            </a:prstGeom>
            <a:noFill/>
          </p:spPr>
        </p:pic>
        <p:pic>
          <p:nvPicPr>
            <p:cNvPr id="2053" name="Picture 5" descr="C:\Users\JCAnderson\Documents\Courses\SynBio Bootcamp\Combinatorial Libraries\purple.png"/>
            <p:cNvPicPr>
              <a:picLocks noChangeAspect="1" noChangeArrowheads="1"/>
            </p:cNvPicPr>
            <p:nvPr/>
          </p:nvPicPr>
          <p:blipFill>
            <a:blip r:embed="rId6" cstate="print"/>
            <a:srcRect/>
            <a:stretch>
              <a:fillRect/>
            </a:stretch>
          </p:blipFill>
          <p:spPr bwMode="auto">
            <a:xfrm>
              <a:off x="4211320" y="3933825"/>
              <a:ext cx="711200" cy="711200"/>
            </a:xfrm>
            <a:prstGeom prst="rect">
              <a:avLst/>
            </a:prstGeom>
            <a:noFill/>
          </p:spPr>
        </p:pic>
        <p:pic>
          <p:nvPicPr>
            <p:cNvPr id="2054" name="Picture 6" descr="C:\Users\JCAnderson\Documents\Courses\SynBio Bootcamp\Combinatorial Libraries\blue.png"/>
            <p:cNvPicPr>
              <a:picLocks noChangeAspect="1" noChangeArrowheads="1"/>
            </p:cNvPicPr>
            <p:nvPr/>
          </p:nvPicPr>
          <p:blipFill>
            <a:blip r:embed="rId7" cstate="print"/>
            <a:srcRect/>
            <a:stretch>
              <a:fillRect/>
            </a:stretch>
          </p:blipFill>
          <p:spPr bwMode="auto">
            <a:xfrm>
              <a:off x="6985000" y="3933825"/>
              <a:ext cx="711200" cy="711200"/>
            </a:xfrm>
            <a:prstGeom prst="rect">
              <a:avLst/>
            </a:prstGeom>
            <a:noFill/>
          </p:spPr>
        </p:pic>
        <p:pic>
          <p:nvPicPr>
            <p:cNvPr id="2055" name="Picture 7" descr="C:\Users\JCAnderson\Documents\Courses\SynBio Bootcamp\Combinatorial Libraries\cherry.png"/>
            <p:cNvPicPr>
              <a:picLocks noChangeAspect="1" noChangeArrowheads="1"/>
            </p:cNvPicPr>
            <p:nvPr/>
          </p:nvPicPr>
          <p:blipFill>
            <a:blip r:embed="rId8" cstate="print"/>
            <a:srcRect/>
            <a:stretch>
              <a:fillRect/>
            </a:stretch>
          </p:blipFill>
          <p:spPr bwMode="auto">
            <a:xfrm>
              <a:off x="3286760" y="3933825"/>
              <a:ext cx="711200" cy="711200"/>
            </a:xfrm>
            <a:prstGeom prst="rect">
              <a:avLst/>
            </a:prstGeom>
            <a:noFill/>
          </p:spPr>
        </p:pic>
        <p:pic>
          <p:nvPicPr>
            <p:cNvPr id="2056" name="Picture 8" descr="C:\Users\JCAnderson\Documents\Courses\SynBio Bootcamp\Combinatorial Libraries\black.png"/>
            <p:cNvPicPr>
              <a:picLocks noChangeAspect="1" noChangeArrowheads="1"/>
            </p:cNvPicPr>
            <p:nvPr/>
          </p:nvPicPr>
          <p:blipFill>
            <a:blip r:embed="rId9" cstate="print"/>
            <a:srcRect/>
            <a:stretch>
              <a:fillRect/>
            </a:stretch>
          </p:blipFill>
          <p:spPr bwMode="auto">
            <a:xfrm>
              <a:off x="6060440" y="3933825"/>
              <a:ext cx="711200" cy="711200"/>
            </a:xfrm>
            <a:prstGeom prst="rect">
              <a:avLst/>
            </a:prstGeom>
            <a:noFill/>
          </p:spPr>
        </p:pic>
      </p:grpSp>
      <p:grpSp>
        <p:nvGrpSpPr>
          <p:cNvPr id="25" name="Group 24"/>
          <p:cNvGrpSpPr/>
          <p:nvPr/>
        </p:nvGrpSpPr>
        <p:grpSpPr>
          <a:xfrm>
            <a:off x="1371600" y="4519612"/>
            <a:ext cx="5334000" cy="711200"/>
            <a:chOff x="2362200" y="5041900"/>
            <a:chExt cx="5334000" cy="711200"/>
          </a:xfrm>
        </p:grpSpPr>
        <p:pic>
          <p:nvPicPr>
            <p:cNvPr id="2051" name="Picture 3" descr="C:\Users\JCAnderson\Documents\Courses\SynBio Bootcamp\Combinatorial Libraries\white.png"/>
            <p:cNvPicPr>
              <a:picLocks noChangeAspect="1" noChangeArrowheads="1"/>
            </p:cNvPicPr>
            <p:nvPr/>
          </p:nvPicPr>
          <p:blipFill>
            <a:blip r:embed="rId10" cstate="print"/>
            <a:srcRect/>
            <a:stretch>
              <a:fillRect/>
            </a:stretch>
          </p:blipFill>
          <p:spPr bwMode="auto">
            <a:xfrm>
              <a:off x="2362200" y="5041900"/>
              <a:ext cx="711200" cy="711200"/>
            </a:xfrm>
            <a:prstGeom prst="rect">
              <a:avLst/>
            </a:prstGeom>
            <a:noFill/>
          </p:spPr>
        </p:pic>
        <p:pic>
          <p:nvPicPr>
            <p:cNvPr id="11" name="Picture 7" descr="C:\Users\JCAnderson\Documents\Courses\SynBio Bootcamp\Combinatorial Libraries\cherry.png"/>
            <p:cNvPicPr>
              <a:picLocks noChangeAspect="1" noChangeArrowheads="1"/>
            </p:cNvPicPr>
            <p:nvPr/>
          </p:nvPicPr>
          <p:blipFill>
            <a:blip r:embed="rId8" cstate="print"/>
            <a:srcRect/>
            <a:stretch>
              <a:fillRect/>
            </a:stretch>
          </p:blipFill>
          <p:spPr bwMode="auto">
            <a:xfrm>
              <a:off x="4211320" y="5041900"/>
              <a:ext cx="711200" cy="711200"/>
            </a:xfrm>
            <a:prstGeom prst="rect">
              <a:avLst/>
            </a:prstGeom>
            <a:noFill/>
          </p:spPr>
        </p:pic>
        <p:pic>
          <p:nvPicPr>
            <p:cNvPr id="12" name="Picture 7" descr="C:\Users\JCAnderson\Documents\Courses\SynBio Bootcamp\Combinatorial Libraries\cherry.png"/>
            <p:cNvPicPr>
              <a:picLocks noChangeAspect="1" noChangeArrowheads="1"/>
            </p:cNvPicPr>
            <p:nvPr/>
          </p:nvPicPr>
          <p:blipFill>
            <a:blip r:embed="rId8" cstate="print"/>
            <a:srcRect/>
            <a:stretch>
              <a:fillRect/>
            </a:stretch>
          </p:blipFill>
          <p:spPr bwMode="auto">
            <a:xfrm>
              <a:off x="5135880" y="5041900"/>
              <a:ext cx="711200" cy="711200"/>
            </a:xfrm>
            <a:prstGeom prst="rect">
              <a:avLst/>
            </a:prstGeom>
            <a:noFill/>
          </p:spPr>
        </p:pic>
        <p:pic>
          <p:nvPicPr>
            <p:cNvPr id="13" name="Picture 8" descr="C:\Users\JCAnderson\Documents\Courses\SynBio Bootcamp\Combinatorial Libraries\black.png"/>
            <p:cNvPicPr>
              <a:picLocks noChangeAspect="1" noChangeArrowheads="1"/>
            </p:cNvPicPr>
            <p:nvPr/>
          </p:nvPicPr>
          <p:blipFill>
            <a:blip r:embed="rId9" cstate="print"/>
            <a:srcRect/>
            <a:stretch>
              <a:fillRect/>
            </a:stretch>
          </p:blipFill>
          <p:spPr bwMode="auto">
            <a:xfrm>
              <a:off x="3286760" y="5041900"/>
              <a:ext cx="711200" cy="711200"/>
            </a:xfrm>
            <a:prstGeom prst="rect">
              <a:avLst/>
            </a:prstGeom>
            <a:noFill/>
          </p:spPr>
        </p:pic>
        <p:pic>
          <p:nvPicPr>
            <p:cNvPr id="14" name="Picture 8" descr="C:\Users\JCAnderson\Documents\Courses\SynBio Bootcamp\Combinatorial Libraries\black.png"/>
            <p:cNvPicPr>
              <a:picLocks noChangeAspect="1" noChangeArrowheads="1"/>
            </p:cNvPicPr>
            <p:nvPr/>
          </p:nvPicPr>
          <p:blipFill>
            <a:blip r:embed="rId9" cstate="print"/>
            <a:srcRect/>
            <a:stretch>
              <a:fillRect/>
            </a:stretch>
          </p:blipFill>
          <p:spPr bwMode="auto">
            <a:xfrm>
              <a:off x="6060440" y="5041900"/>
              <a:ext cx="711200" cy="711200"/>
            </a:xfrm>
            <a:prstGeom prst="rect">
              <a:avLst/>
            </a:prstGeom>
            <a:noFill/>
          </p:spPr>
        </p:pic>
        <p:pic>
          <p:nvPicPr>
            <p:cNvPr id="18" name="Picture 5" descr="C:\Users\JCAnderson\Documents\Courses\SynBio Bootcamp\Combinatorial Libraries\purple.png"/>
            <p:cNvPicPr>
              <a:picLocks noChangeAspect="1" noChangeArrowheads="1"/>
            </p:cNvPicPr>
            <p:nvPr/>
          </p:nvPicPr>
          <p:blipFill>
            <a:blip r:embed="rId6" cstate="print"/>
            <a:srcRect/>
            <a:stretch>
              <a:fillRect/>
            </a:stretch>
          </p:blipFill>
          <p:spPr bwMode="auto">
            <a:xfrm>
              <a:off x="6985000" y="5041900"/>
              <a:ext cx="711200" cy="711200"/>
            </a:xfrm>
            <a:prstGeom prst="rect">
              <a:avLst/>
            </a:prstGeom>
            <a:noFill/>
          </p:spPr>
        </p:pic>
      </p:grpSp>
      <p:grpSp>
        <p:nvGrpSpPr>
          <p:cNvPr id="24" name="Group 23"/>
          <p:cNvGrpSpPr/>
          <p:nvPr/>
        </p:nvGrpSpPr>
        <p:grpSpPr>
          <a:xfrm>
            <a:off x="1371600" y="5486400"/>
            <a:ext cx="5334000" cy="711200"/>
            <a:chOff x="2362200" y="6070600"/>
            <a:chExt cx="5334000" cy="711200"/>
          </a:xfrm>
        </p:grpSpPr>
        <p:pic>
          <p:nvPicPr>
            <p:cNvPr id="15" name="Picture 8" descr="C:\Users\JCAnderson\Documents\Courses\SynBio Bootcamp\Combinatorial Libraries\black.png"/>
            <p:cNvPicPr>
              <a:picLocks noChangeAspect="1" noChangeArrowheads="1"/>
            </p:cNvPicPr>
            <p:nvPr/>
          </p:nvPicPr>
          <p:blipFill>
            <a:blip r:embed="rId9" cstate="print"/>
            <a:srcRect/>
            <a:stretch>
              <a:fillRect/>
            </a:stretch>
          </p:blipFill>
          <p:spPr bwMode="auto">
            <a:xfrm>
              <a:off x="2362200" y="6070600"/>
              <a:ext cx="711200" cy="711200"/>
            </a:xfrm>
            <a:prstGeom prst="rect">
              <a:avLst/>
            </a:prstGeom>
            <a:noFill/>
          </p:spPr>
        </p:pic>
        <p:pic>
          <p:nvPicPr>
            <p:cNvPr id="16" name="Picture 8" descr="C:\Users\JCAnderson\Documents\Courses\SynBio Bootcamp\Combinatorial Libraries\black.png"/>
            <p:cNvPicPr>
              <a:picLocks noChangeAspect="1" noChangeArrowheads="1"/>
            </p:cNvPicPr>
            <p:nvPr/>
          </p:nvPicPr>
          <p:blipFill>
            <a:blip r:embed="rId9" cstate="print"/>
            <a:srcRect/>
            <a:stretch>
              <a:fillRect/>
            </a:stretch>
          </p:blipFill>
          <p:spPr bwMode="auto">
            <a:xfrm>
              <a:off x="3286760" y="6070600"/>
              <a:ext cx="711200" cy="711200"/>
            </a:xfrm>
            <a:prstGeom prst="rect">
              <a:avLst/>
            </a:prstGeom>
            <a:noFill/>
          </p:spPr>
        </p:pic>
        <p:pic>
          <p:nvPicPr>
            <p:cNvPr id="17" name="Picture 8" descr="C:\Users\JCAnderson\Documents\Courses\SynBio Bootcamp\Combinatorial Libraries\black.png"/>
            <p:cNvPicPr>
              <a:picLocks noChangeAspect="1" noChangeArrowheads="1"/>
            </p:cNvPicPr>
            <p:nvPr/>
          </p:nvPicPr>
          <p:blipFill>
            <a:blip r:embed="rId9" cstate="print"/>
            <a:srcRect/>
            <a:stretch>
              <a:fillRect/>
            </a:stretch>
          </p:blipFill>
          <p:spPr bwMode="auto">
            <a:xfrm>
              <a:off x="4211320" y="6070600"/>
              <a:ext cx="711200" cy="711200"/>
            </a:xfrm>
            <a:prstGeom prst="rect">
              <a:avLst/>
            </a:prstGeom>
            <a:noFill/>
          </p:spPr>
        </p:pic>
        <p:pic>
          <p:nvPicPr>
            <p:cNvPr id="19" name="Picture 6" descr="C:\Users\JCAnderson\Documents\Courses\SynBio Bootcamp\Combinatorial Libraries\blue.png"/>
            <p:cNvPicPr>
              <a:picLocks noChangeAspect="1" noChangeArrowheads="1"/>
            </p:cNvPicPr>
            <p:nvPr/>
          </p:nvPicPr>
          <p:blipFill>
            <a:blip r:embed="rId7" cstate="print"/>
            <a:srcRect/>
            <a:stretch>
              <a:fillRect/>
            </a:stretch>
          </p:blipFill>
          <p:spPr bwMode="auto">
            <a:xfrm>
              <a:off x="5135880" y="6070600"/>
              <a:ext cx="711200" cy="711200"/>
            </a:xfrm>
            <a:prstGeom prst="rect">
              <a:avLst/>
            </a:prstGeom>
            <a:noFill/>
          </p:spPr>
        </p:pic>
        <p:pic>
          <p:nvPicPr>
            <p:cNvPr id="20" name="Picture 6" descr="C:\Users\JCAnderson\Documents\Courses\SynBio Bootcamp\Combinatorial Libraries\blue.png"/>
            <p:cNvPicPr>
              <a:picLocks noChangeAspect="1" noChangeArrowheads="1"/>
            </p:cNvPicPr>
            <p:nvPr/>
          </p:nvPicPr>
          <p:blipFill>
            <a:blip r:embed="rId7" cstate="print"/>
            <a:srcRect/>
            <a:stretch>
              <a:fillRect/>
            </a:stretch>
          </p:blipFill>
          <p:spPr bwMode="auto">
            <a:xfrm>
              <a:off x="6985000" y="6070600"/>
              <a:ext cx="711200" cy="711200"/>
            </a:xfrm>
            <a:prstGeom prst="rect">
              <a:avLst/>
            </a:prstGeom>
            <a:noFill/>
          </p:spPr>
        </p:pic>
        <p:pic>
          <p:nvPicPr>
            <p:cNvPr id="21" name="Picture 4" descr="C:\Users\JCAnderson\Documents\Courses\SynBio Bootcamp\Combinatorial Libraries\yellow.png"/>
            <p:cNvPicPr>
              <a:picLocks noChangeAspect="1" noChangeArrowheads="1"/>
            </p:cNvPicPr>
            <p:nvPr/>
          </p:nvPicPr>
          <p:blipFill>
            <a:blip r:embed="rId5" cstate="print"/>
            <a:srcRect/>
            <a:stretch>
              <a:fillRect/>
            </a:stretch>
          </p:blipFill>
          <p:spPr bwMode="auto">
            <a:xfrm>
              <a:off x="6060440" y="6070600"/>
              <a:ext cx="711200" cy="711200"/>
            </a:xfrm>
            <a:prstGeom prst="rect">
              <a:avLst/>
            </a:prstGeom>
            <a:noFill/>
          </p:spPr>
        </p:pic>
      </p:grpSp>
      <p:sp>
        <p:nvSpPr>
          <p:cNvPr id="23" name="Rectangle 22"/>
          <p:cNvSpPr/>
          <p:nvPr/>
        </p:nvSpPr>
        <p:spPr>
          <a:xfrm>
            <a:off x="1600200" y="2895600"/>
            <a:ext cx="4956806" cy="461665"/>
          </a:xfrm>
          <a:prstGeom prst="rect">
            <a:avLst/>
          </a:prstGeom>
        </p:spPr>
        <p:txBody>
          <a:bodyPr wrap="none">
            <a:spAutoFit/>
          </a:bodyPr>
          <a:lstStyle/>
          <a:p>
            <a:r>
              <a:rPr lang="en-US" sz="2400" dirty="0" smtClean="0">
                <a:solidFill>
                  <a:schemeClr val="accent2">
                    <a:lumMod val="40000"/>
                    <a:lumOff val="60000"/>
                  </a:schemeClr>
                </a:solidFill>
                <a:latin typeface="Calibri" pitchFamily="34" charset="0"/>
              </a:rPr>
              <a:t>1	2	3	4	5	6</a:t>
            </a:r>
            <a:endParaRPr lang="en-US" dirty="0">
              <a:solidFill>
                <a:schemeClr val="accent2">
                  <a:lumMod val="40000"/>
                  <a:lumOff val="60000"/>
                </a:schemeClr>
              </a:solidFill>
            </a:endParaRPr>
          </a:p>
        </p:txBody>
      </p:sp>
      <p:sp>
        <p:nvSpPr>
          <p:cNvPr id="27" name="Rectangle 26"/>
          <p:cNvSpPr/>
          <p:nvPr/>
        </p:nvSpPr>
        <p:spPr>
          <a:xfrm>
            <a:off x="152400" y="3657600"/>
            <a:ext cx="797013" cy="2400657"/>
          </a:xfrm>
          <a:prstGeom prst="rect">
            <a:avLst/>
          </a:prstGeom>
        </p:spPr>
        <p:txBody>
          <a:bodyPr wrap="none">
            <a:spAutoFit/>
          </a:bodyPr>
          <a:lstStyle/>
          <a:p>
            <a:pPr>
              <a:spcAft>
                <a:spcPts val="1200"/>
              </a:spcAft>
            </a:pPr>
            <a:r>
              <a:rPr lang="en-US" sz="2400" dirty="0" smtClean="0">
                <a:solidFill>
                  <a:schemeClr val="accent2">
                    <a:lumMod val="40000"/>
                    <a:lumOff val="60000"/>
                  </a:schemeClr>
                </a:solidFill>
                <a:latin typeface="Calibri" pitchFamily="34" charset="0"/>
              </a:rPr>
              <a:t>Seq1</a:t>
            </a:r>
          </a:p>
          <a:p>
            <a:endParaRPr lang="en-US" sz="2400" dirty="0" smtClean="0">
              <a:solidFill>
                <a:schemeClr val="accent2">
                  <a:lumMod val="40000"/>
                  <a:lumOff val="60000"/>
                </a:schemeClr>
              </a:solidFill>
              <a:latin typeface="Calibri" pitchFamily="34" charset="0"/>
            </a:endParaRPr>
          </a:p>
          <a:p>
            <a:pPr>
              <a:spcAft>
                <a:spcPts val="1200"/>
              </a:spcAft>
            </a:pPr>
            <a:r>
              <a:rPr lang="en-US" sz="2400" dirty="0" smtClean="0">
                <a:solidFill>
                  <a:schemeClr val="accent2">
                    <a:lumMod val="40000"/>
                    <a:lumOff val="60000"/>
                  </a:schemeClr>
                </a:solidFill>
                <a:latin typeface="Calibri" pitchFamily="34" charset="0"/>
              </a:rPr>
              <a:t>Seq2</a:t>
            </a:r>
          </a:p>
          <a:p>
            <a:pPr>
              <a:spcAft>
                <a:spcPts val="1200"/>
              </a:spcAft>
            </a:pPr>
            <a:endParaRPr lang="en-US" sz="2400" dirty="0" smtClean="0">
              <a:solidFill>
                <a:schemeClr val="accent2">
                  <a:lumMod val="40000"/>
                  <a:lumOff val="60000"/>
                </a:schemeClr>
              </a:solidFill>
              <a:latin typeface="Calibri" pitchFamily="34" charset="0"/>
            </a:endParaRPr>
          </a:p>
          <a:p>
            <a:pPr>
              <a:spcAft>
                <a:spcPts val="1200"/>
              </a:spcAft>
            </a:pPr>
            <a:r>
              <a:rPr lang="en-US" sz="2400" dirty="0" smtClean="0">
                <a:solidFill>
                  <a:schemeClr val="accent2">
                    <a:lumMod val="40000"/>
                    <a:lumOff val="60000"/>
                  </a:schemeClr>
                </a:solidFill>
                <a:latin typeface="Calibri" pitchFamily="34" charset="0"/>
              </a:rPr>
              <a:t>Seq3</a:t>
            </a:r>
            <a:endParaRPr lang="en-US" dirty="0">
              <a:solidFill>
                <a:schemeClr val="accent2">
                  <a:lumMod val="40000"/>
                  <a:lumOff val="60000"/>
                </a:schemeClr>
              </a:solidFill>
            </a:endParaRPr>
          </a:p>
        </p:txBody>
      </p:sp>
      <p:sp>
        <p:nvSpPr>
          <p:cNvPr id="28" name="Rectangle 27"/>
          <p:cNvSpPr/>
          <p:nvPr/>
        </p:nvSpPr>
        <p:spPr>
          <a:xfrm>
            <a:off x="1443194" y="6167735"/>
            <a:ext cx="7010252" cy="461665"/>
          </a:xfrm>
          <a:prstGeom prst="rect">
            <a:avLst/>
          </a:prstGeom>
        </p:spPr>
        <p:txBody>
          <a:bodyPr wrap="none">
            <a:spAutoFit/>
          </a:bodyPr>
          <a:lstStyle/>
          <a:p>
            <a:r>
              <a:rPr lang="en-US" sz="2400" dirty="0" smtClean="0">
                <a:solidFill>
                  <a:schemeClr val="accent2">
                    <a:lumMod val="40000"/>
                    <a:lumOff val="60000"/>
                  </a:schemeClr>
                </a:solidFill>
                <a:latin typeface="Calibri" pitchFamily="34" charset="0"/>
              </a:rPr>
              <a:t>20*	20*	20*	20*	20*	20 = 20^6 = 6.4E7</a:t>
            </a:r>
            <a:endParaRPr lang="en-US" dirty="0">
              <a:solidFill>
                <a:schemeClr val="accent2">
                  <a:lumMod val="40000"/>
                  <a:lumOff val="60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Measuring library size</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28"/>
          <p:cNvSpPr/>
          <p:nvPr/>
        </p:nvSpPr>
        <p:spPr>
          <a:xfrm>
            <a:off x="685800" y="1026616"/>
            <a:ext cx="7620000" cy="5262979"/>
          </a:xfrm>
          <a:prstGeom prst="rect">
            <a:avLst/>
          </a:prstGeom>
        </p:spPr>
        <p:txBody>
          <a:bodyPr wrap="square">
            <a:spAutoFit/>
          </a:bodyPr>
          <a:lstStyle/>
          <a:p>
            <a:pPr marL="457200" lvl="0" indent="-457200">
              <a:buFont typeface="Wingdings" pitchFamily="2" charset="2"/>
              <a:buChar char="§"/>
            </a:pPr>
            <a:r>
              <a:rPr lang="en-US" sz="2400" dirty="0">
                <a:solidFill>
                  <a:srgbClr val="1F497D">
                    <a:lumMod val="20000"/>
                    <a:lumOff val="80000"/>
                  </a:srgbClr>
                </a:solidFill>
                <a:latin typeface="Calibri" pitchFamily="34" charset="0"/>
              </a:rPr>
              <a:t>When transforming plasmids into cells, it is generally assumed that by far the limiting step is transformation</a:t>
            </a:r>
          </a:p>
          <a:p>
            <a:pPr marL="457200" lvl="0" indent="-457200">
              <a:buFont typeface="Wingdings" pitchFamily="2" charset="2"/>
              <a:buChar char="§"/>
            </a:pPr>
            <a:endParaRPr lang="en-US" sz="2400" dirty="0">
              <a:solidFill>
                <a:srgbClr val="1F497D">
                  <a:lumMod val="20000"/>
                  <a:lumOff val="80000"/>
                </a:srgbClr>
              </a:solidFill>
              <a:latin typeface="Calibri" pitchFamily="34" charset="0"/>
            </a:endParaRPr>
          </a:p>
          <a:p>
            <a:pPr marL="457200" lvl="0" indent="-457200">
              <a:buFont typeface="Wingdings" pitchFamily="2" charset="2"/>
              <a:buChar char="§"/>
            </a:pPr>
            <a:r>
              <a:rPr lang="en-US" sz="2400" dirty="0">
                <a:solidFill>
                  <a:srgbClr val="1F497D">
                    <a:lumMod val="20000"/>
                    <a:lumOff val="80000"/>
                  </a:srgbClr>
                </a:solidFill>
                <a:latin typeface="Calibri" pitchFamily="34" charset="0"/>
              </a:rPr>
              <a:t>You </a:t>
            </a:r>
            <a:r>
              <a:rPr lang="en-US" sz="2400" dirty="0" smtClean="0">
                <a:solidFill>
                  <a:srgbClr val="1F497D">
                    <a:lumMod val="20000"/>
                    <a:lumOff val="80000"/>
                  </a:srgbClr>
                </a:solidFill>
                <a:latin typeface="Calibri" pitchFamily="34" charset="0"/>
              </a:rPr>
              <a:t>should assume </a:t>
            </a:r>
            <a:r>
              <a:rPr lang="en-US" sz="2400" dirty="0">
                <a:solidFill>
                  <a:srgbClr val="1F497D">
                    <a:lumMod val="20000"/>
                    <a:lumOff val="80000"/>
                  </a:srgbClr>
                </a:solidFill>
                <a:latin typeface="Calibri" pitchFamily="34" charset="0"/>
              </a:rPr>
              <a:t>that each colony is derived from a single </a:t>
            </a:r>
            <a:r>
              <a:rPr lang="en-US" sz="2400" dirty="0" smtClean="0">
                <a:solidFill>
                  <a:srgbClr val="1F497D">
                    <a:lumMod val="20000"/>
                    <a:lumOff val="80000"/>
                  </a:srgbClr>
                </a:solidFill>
                <a:latin typeface="Calibri" pitchFamily="34" charset="0"/>
              </a:rPr>
              <a:t>random member </a:t>
            </a:r>
            <a:r>
              <a:rPr lang="en-US" sz="2400" dirty="0">
                <a:solidFill>
                  <a:srgbClr val="1F497D">
                    <a:lumMod val="20000"/>
                    <a:lumOff val="80000"/>
                  </a:srgbClr>
                </a:solidFill>
                <a:latin typeface="Calibri" pitchFamily="34" charset="0"/>
              </a:rPr>
              <a:t>of the library</a:t>
            </a:r>
          </a:p>
          <a:p>
            <a:pPr marL="457200" lvl="0" indent="-457200">
              <a:buFont typeface="Wingdings" pitchFamily="2" charset="2"/>
              <a:buChar char="§"/>
            </a:pPr>
            <a:endParaRPr lang="en-US" sz="2400" dirty="0">
              <a:solidFill>
                <a:srgbClr val="1F497D">
                  <a:lumMod val="20000"/>
                  <a:lumOff val="80000"/>
                </a:srgbClr>
              </a:solidFill>
              <a:latin typeface="Calibri" pitchFamily="34" charset="0"/>
            </a:endParaRPr>
          </a:p>
          <a:p>
            <a:pPr marL="457200" lvl="0" indent="-457200">
              <a:buFont typeface="Wingdings" pitchFamily="2" charset="2"/>
              <a:buChar char="§"/>
            </a:pPr>
            <a:r>
              <a:rPr lang="en-US" sz="2400" dirty="0">
                <a:solidFill>
                  <a:srgbClr val="1F497D">
                    <a:lumMod val="20000"/>
                    <a:lumOff val="80000"/>
                  </a:srgbClr>
                </a:solidFill>
                <a:latin typeface="Calibri" pitchFamily="34" charset="0"/>
              </a:rPr>
              <a:t>The actual diversity of a library is therefore the number of colonies observed following transformation</a:t>
            </a:r>
          </a:p>
          <a:p>
            <a:pPr marL="457200" lvl="0" indent="-457200">
              <a:buFont typeface="Wingdings" pitchFamily="2" charset="2"/>
              <a:buChar char="§"/>
            </a:pPr>
            <a:endParaRPr lang="en-US" sz="2400" dirty="0">
              <a:solidFill>
                <a:srgbClr val="1F497D">
                  <a:lumMod val="20000"/>
                  <a:lumOff val="80000"/>
                </a:srgbClr>
              </a:solidFill>
              <a:latin typeface="Calibri" pitchFamily="34" charset="0"/>
            </a:endParaRPr>
          </a:p>
          <a:p>
            <a:pPr marL="457200" lvl="0" indent="-457200">
              <a:buFont typeface="Wingdings" pitchFamily="2" charset="2"/>
              <a:buChar char="§"/>
            </a:pPr>
            <a:r>
              <a:rPr lang="en-US" sz="2400" dirty="0">
                <a:solidFill>
                  <a:srgbClr val="1F497D">
                    <a:lumMod val="20000"/>
                    <a:lumOff val="80000"/>
                  </a:srgbClr>
                </a:solidFill>
                <a:latin typeface="Calibri" pitchFamily="34" charset="0"/>
              </a:rPr>
              <a:t>Due to the large numbers involved, this is usually quantified by plating dilutions of the library on multiple plates and then back-calculating the diversity</a:t>
            </a:r>
          </a:p>
          <a:p>
            <a:pPr marL="457200" lvl="0" indent="-457200">
              <a:buFont typeface="Wingdings" pitchFamily="2" charset="2"/>
              <a:buChar char="§"/>
            </a:pPr>
            <a:endParaRPr lang="en-US" sz="2400" dirty="0">
              <a:solidFill>
                <a:srgbClr val="1F497D">
                  <a:lumMod val="20000"/>
                  <a:lumOff val="80000"/>
                </a:srgbClr>
              </a:solidFill>
              <a:latin typeface="Calibri" pitchFamily="34" charset="0"/>
            </a:endParaRPr>
          </a:p>
          <a:p>
            <a:pPr marL="457200" lvl="0" indent="-457200">
              <a:buFont typeface="Wingdings" pitchFamily="2" charset="2"/>
              <a:buChar char="§"/>
            </a:pPr>
            <a:r>
              <a:rPr lang="en-US" sz="2400" dirty="0">
                <a:solidFill>
                  <a:srgbClr val="1F497D">
                    <a:lumMod val="20000"/>
                    <a:lumOff val="80000"/>
                  </a:srgbClr>
                </a:solidFill>
                <a:latin typeface="Calibri" pitchFamily="34" charset="0"/>
              </a:rPr>
              <a:t>This is referred to as “</a:t>
            </a:r>
            <a:r>
              <a:rPr lang="en-US" sz="2400" dirty="0" err="1">
                <a:solidFill>
                  <a:srgbClr val="1F497D">
                    <a:lumMod val="20000"/>
                    <a:lumOff val="80000"/>
                  </a:srgbClr>
                </a:solidFill>
                <a:latin typeface="Calibri" pitchFamily="34" charset="0"/>
              </a:rPr>
              <a:t>titering</a:t>
            </a:r>
            <a:r>
              <a:rPr lang="en-US" sz="2400" dirty="0">
                <a:solidFill>
                  <a:srgbClr val="1F497D">
                    <a:lumMod val="20000"/>
                    <a:lumOff val="80000"/>
                  </a:srgbClr>
                </a:solidFill>
                <a:latin typeface="Calibri" pitchFamily="34" charset="0"/>
              </a:rPr>
              <a:t> the library”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Oversampling</a:t>
            </a:r>
            <a:endParaRPr lang="en-US" sz="2000" dirty="0">
              <a:solidFill>
                <a:srgbClr val="1F497D">
                  <a:lumMod val="20000"/>
                  <a:lumOff val="80000"/>
                </a:srgbClr>
              </a:solidFill>
              <a:latin typeface="Rockwell Extra Bold" pitchFamily="18" charset="0"/>
              <a:cs typeface="Arial" pitchFamily="34" charset="0"/>
            </a:endParaRPr>
          </a:p>
        </p:txBody>
      </p:sp>
      <p:sp>
        <p:nvSpPr>
          <p:cNvPr id="4" name="Rectangle 3"/>
          <p:cNvSpPr/>
          <p:nvPr/>
        </p:nvSpPr>
        <p:spPr>
          <a:xfrm>
            <a:off x="304800" y="838200"/>
            <a:ext cx="8839200" cy="2246769"/>
          </a:xfrm>
          <a:prstGeom prst="rect">
            <a:avLst/>
          </a:prstGeom>
        </p:spPr>
        <p:txBody>
          <a:bodyPr wrap="square">
            <a:spAutoFit/>
          </a:bodyPr>
          <a:lstStyle/>
          <a:p>
            <a:pPr marL="457200" lvl="0" indent="-457200">
              <a:buFont typeface="Wingdings" pitchFamily="2" charset="2"/>
              <a:buChar char="§"/>
            </a:pPr>
            <a:r>
              <a:rPr lang="en-US" sz="2000" dirty="0" smtClean="0">
                <a:solidFill>
                  <a:srgbClr val="1F497D">
                    <a:lumMod val="20000"/>
                    <a:lumOff val="80000"/>
                  </a:srgbClr>
                </a:solidFill>
                <a:latin typeface="Calibri" pitchFamily="34" charset="0"/>
              </a:rPr>
              <a:t>Let’s say I glue the 6 gumballs together into </a:t>
            </a:r>
            <a:r>
              <a:rPr lang="en-US" sz="2000" dirty="0" err="1" smtClean="0">
                <a:solidFill>
                  <a:srgbClr val="1F497D">
                    <a:lumMod val="20000"/>
                    <a:lumOff val="80000"/>
                  </a:srgbClr>
                </a:solidFill>
                <a:latin typeface="Calibri" pitchFamily="34" charset="0"/>
              </a:rPr>
              <a:t>hexamers</a:t>
            </a:r>
            <a:r>
              <a:rPr lang="en-US" sz="2000" dirty="0" smtClean="0">
                <a:solidFill>
                  <a:srgbClr val="1F497D">
                    <a:lumMod val="20000"/>
                    <a:lumOff val="80000"/>
                  </a:srgbClr>
                </a:solidFill>
                <a:latin typeface="Calibri" pitchFamily="34" charset="0"/>
              </a:rPr>
              <a:t>:</a:t>
            </a:r>
          </a:p>
          <a:p>
            <a:pPr marL="457200" lvl="0" indent="-457200">
              <a:buFont typeface="Wingdings" pitchFamily="2" charset="2"/>
              <a:buChar char="§"/>
            </a:pPr>
            <a:endParaRPr lang="en-US" sz="2000" dirty="0" smtClean="0">
              <a:solidFill>
                <a:srgbClr val="1F497D">
                  <a:lumMod val="20000"/>
                  <a:lumOff val="80000"/>
                </a:srgbClr>
              </a:solidFill>
              <a:latin typeface="Calibri" pitchFamily="34" charset="0"/>
            </a:endParaRPr>
          </a:p>
          <a:p>
            <a:pPr marL="457200" lvl="0" indent="-457200">
              <a:buFont typeface="Wingdings" pitchFamily="2" charset="2"/>
              <a:buChar char="§"/>
            </a:pPr>
            <a:endParaRPr lang="en-US" sz="2000" dirty="0" smtClean="0">
              <a:solidFill>
                <a:srgbClr val="1F497D">
                  <a:lumMod val="20000"/>
                  <a:lumOff val="80000"/>
                </a:srgbClr>
              </a:solidFill>
              <a:latin typeface="Calibri" pitchFamily="34" charset="0"/>
            </a:endParaRPr>
          </a:p>
          <a:p>
            <a:pPr marL="457200" lvl="0" indent="-457200">
              <a:buFont typeface="Wingdings" pitchFamily="2" charset="2"/>
              <a:buChar char="§"/>
            </a:pPr>
            <a:endParaRPr lang="en-US" sz="2000" dirty="0" smtClean="0">
              <a:solidFill>
                <a:srgbClr val="1F497D">
                  <a:lumMod val="20000"/>
                  <a:lumOff val="80000"/>
                </a:srgbClr>
              </a:solidFill>
              <a:latin typeface="Calibri" pitchFamily="34" charset="0"/>
            </a:endParaRPr>
          </a:p>
          <a:p>
            <a:pPr marL="457200" lvl="0" indent="-457200">
              <a:buFont typeface="Wingdings" pitchFamily="2" charset="2"/>
              <a:buChar char="§"/>
            </a:pPr>
            <a:endParaRPr lang="en-US" sz="20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2000" dirty="0" smtClean="0">
                <a:solidFill>
                  <a:srgbClr val="1F497D">
                    <a:lumMod val="20000"/>
                    <a:lumOff val="80000"/>
                  </a:srgbClr>
                </a:solidFill>
                <a:latin typeface="Calibri" pitchFamily="34" charset="0"/>
              </a:rPr>
              <a:t>How many of these random </a:t>
            </a:r>
            <a:r>
              <a:rPr lang="en-US" sz="2000" dirty="0" err="1" smtClean="0">
                <a:solidFill>
                  <a:srgbClr val="1F497D">
                    <a:lumMod val="20000"/>
                    <a:lumOff val="80000"/>
                  </a:srgbClr>
                </a:solidFill>
                <a:latin typeface="Calibri" pitchFamily="34" charset="0"/>
              </a:rPr>
              <a:t>hexamers</a:t>
            </a:r>
            <a:r>
              <a:rPr lang="en-US" sz="2000" dirty="0" smtClean="0">
                <a:solidFill>
                  <a:srgbClr val="1F497D">
                    <a:lumMod val="20000"/>
                    <a:lumOff val="80000"/>
                  </a:srgbClr>
                </a:solidFill>
                <a:latin typeface="Calibri" pitchFamily="34" charset="0"/>
              </a:rPr>
              <a:t> do I have to make to have a 99% probability that I have at least one of each theoretical member?</a:t>
            </a:r>
          </a:p>
        </p:txBody>
      </p:sp>
      <p:grpSp>
        <p:nvGrpSpPr>
          <p:cNvPr id="29" name="Group 28"/>
          <p:cNvGrpSpPr/>
          <p:nvPr/>
        </p:nvGrpSpPr>
        <p:grpSpPr>
          <a:xfrm>
            <a:off x="2057400" y="1447800"/>
            <a:ext cx="4064000" cy="711200"/>
            <a:chOff x="1371600" y="3552825"/>
            <a:chExt cx="4064000" cy="711200"/>
          </a:xfrm>
        </p:grpSpPr>
        <p:pic>
          <p:nvPicPr>
            <p:cNvPr id="2050" name="Picture 2" descr="C:\Users\JCAnderson\Documents\Courses\SynBio Bootcamp\Combinatorial Libraries\green.png"/>
            <p:cNvPicPr>
              <a:picLocks noChangeAspect="1" noChangeArrowheads="1"/>
            </p:cNvPicPr>
            <p:nvPr/>
          </p:nvPicPr>
          <p:blipFill>
            <a:blip r:embed="rId4" cstate="print"/>
            <a:srcRect/>
            <a:stretch>
              <a:fillRect/>
            </a:stretch>
          </p:blipFill>
          <p:spPr bwMode="auto">
            <a:xfrm>
              <a:off x="1371600" y="3552825"/>
              <a:ext cx="711200" cy="711200"/>
            </a:xfrm>
            <a:prstGeom prst="rect">
              <a:avLst/>
            </a:prstGeom>
            <a:noFill/>
          </p:spPr>
        </p:pic>
        <p:pic>
          <p:nvPicPr>
            <p:cNvPr id="2052" name="Picture 4" descr="C:\Users\JCAnderson\Documents\Courses\SynBio Bootcamp\Combinatorial Libraries\yellow.png"/>
            <p:cNvPicPr>
              <a:picLocks noChangeAspect="1" noChangeArrowheads="1"/>
            </p:cNvPicPr>
            <p:nvPr/>
          </p:nvPicPr>
          <p:blipFill>
            <a:blip r:embed="rId5" cstate="print"/>
            <a:srcRect/>
            <a:stretch>
              <a:fillRect/>
            </a:stretch>
          </p:blipFill>
          <p:spPr bwMode="auto">
            <a:xfrm>
              <a:off x="3383280" y="3552825"/>
              <a:ext cx="711200" cy="711200"/>
            </a:xfrm>
            <a:prstGeom prst="rect">
              <a:avLst/>
            </a:prstGeom>
            <a:noFill/>
          </p:spPr>
        </p:pic>
        <p:pic>
          <p:nvPicPr>
            <p:cNvPr id="2053" name="Picture 5" descr="C:\Users\JCAnderson\Documents\Courses\SynBio Bootcamp\Combinatorial Libraries\purple.png"/>
            <p:cNvPicPr>
              <a:picLocks noChangeAspect="1" noChangeArrowheads="1"/>
            </p:cNvPicPr>
            <p:nvPr/>
          </p:nvPicPr>
          <p:blipFill>
            <a:blip r:embed="rId6" cstate="print"/>
            <a:srcRect/>
            <a:stretch>
              <a:fillRect/>
            </a:stretch>
          </p:blipFill>
          <p:spPr bwMode="auto">
            <a:xfrm>
              <a:off x="2712720" y="3552825"/>
              <a:ext cx="711200" cy="711200"/>
            </a:xfrm>
            <a:prstGeom prst="rect">
              <a:avLst/>
            </a:prstGeom>
            <a:noFill/>
          </p:spPr>
        </p:pic>
        <p:pic>
          <p:nvPicPr>
            <p:cNvPr id="2054" name="Picture 6" descr="C:\Users\JCAnderson\Documents\Courses\SynBio Bootcamp\Combinatorial Libraries\blue.png"/>
            <p:cNvPicPr>
              <a:picLocks noChangeAspect="1" noChangeArrowheads="1"/>
            </p:cNvPicPr>
            <p:nvPr/>
          </p:nvPicPr>
          <p:blipFill>
            <a:blip r:embed="rId7" cstate="print"/>
            <a:srcRect/>
            <a:stretch>
              <a:fillRect/>
            </a:stretch>
          </p:blipFill>
          <p:spPr bwMode="auto">
            <a:xfrm>
              <a:off x="4724400" y="3552825"/>
              <a:ext cx="711200" cy="711200"/>
            </a:xfrm>
            <a:prstGeom prst="rect">
              <a:avLst/>
            </a:prstGeom>
            <a:noFill/>
          </p:spPr>
        </p:pic>
        <p:pic>
          <p:nvPicPr>
            <p:cNvPr id="2055" name="Picture 7" descr="C:\Users\JCAnderson\Documents\Courses\SynBio Bootcamp\Combinatorial Libraries\cherry.png"/>
            <p:cNvPicPr>
              <a:picLocks noChangeAspect="1" noChangeArrowheads="1"/>
            </p:cNvPicPr>
            <p:nvPr/>
          </p:nvPicPr>
          <p:blipFill>
            <a:blip r:embed="rId8" cstate="print"/>
            <a:srcRect/>
            <a:stretch>
              <a:fillRect/>
            </a:stretch>
          </p:blipFill>
          <p:spPr bwMode="auto">
            <a:xfrm>
              <a:off x="2042160" y="3552825"/>
              <a:ext cx="711200" cy="711200"/>
            </a:xfrm>
            <a:prstGeom prst="rect">
              <a:avLst/>
            </a:prstGeom>
            <a:noFill/>
          </p:spPr>
        </p:pic>
        <p:pic>
          <p:nvPicPr>
            <p:cNvPr id="2056" name="Picture 8" descr="C:\Users\JCAnderson\Documents\Courses\SynBio Bootcamp\Combinatorial Libraries\black.png"/>
            <p:cNvPicPr>
              <a:picLocks noChangeAspect="1" noChangeArrowheads="1"/>
            </p:cNvPicPr>
            <p:nvPr/>
          </p:nvPicPr>
          <p:blipFill>
            <a:blip r:embed="rId9" cstate="print"/>
            <a:srcRect/>
            <a:stretch>
              <a:fillRect/>
            </a:stretch>
          </p:blipFill>
          <p:spPr bwMode="auto">
            <a:xfrm>
              <a:off x="4053840" y="3552825"/>
              <a:ext cx="711200" cy="711200"/>
            </a:xfrm>
            <a:prstGeom prst="rect">
              <a:avLst/>
            </a:prstGeom>
            <a:noFill/>
          </p:spPr>
        </p:pic>
      </p:grpSp>
      <p:sp>
        <p:nvSpPr>
          <p:cNvPr id="15" name="TextBox 14"/>
          <p:cNvSpPr txBox="1"/>
          <p:nvPr/>
        </p:nvSpPr>
        <p:spPr>
          <a:xfrm>
            <a:off x="4343400" y="6581001"/>
            <a:ext cx="4800600" cy="276999"/>
          </a:xfrm>
          <a:prstGeom prst="rect">
            <a:avLst/>
          </a:prstGeom>
          <a:noFill/>
        </p:spPr>
        <p:txBody>
          <a:bodyPr wrap="square" rtlCol="0">
            <a:spAutoFit/>
          </a:bodyPr>
          <a:lstStyle/>
          <a:p>
            <a:r>
              <a:rPr lang="en-US" sz="1200" dirty="0" smtClean="0">
                <a:solidFill>
                  <a:srgbClr val="1F497D">
                    <a:lumMod val="20000"/>
                    <a:lumOff val="80000"/>
                  </a:srgbClr>
                </a:solidFill>
                <a:latin typeface="Arial" charset="0"/>
                <a:cs typeface="Arial" charset="0"/>
              </a:rPr>
              <a:t>Nucleic Acids Res. 1998 Feb 15;26(4):879-86. PMID: 9461443</a:t>
            </a: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7" name="Rectangle 13"/>
          <p:cNvSpPr>
            <a:spLocks noChangeArrowheads="1"/>
          </p:cNvSpPr>
          <p:nvPr/>
        </p:nvSpPr>
        <p:spPr bwMode="auto">
          <a:xfrm>
            <a:off x="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0" name="Rectangle 16"/>
          <p:cNvSpPr>
            <a:spLocks noChangeArrowheads="1"/>
          </p:cNvSpPr>
          <p:nvPr/>
        </p:nvSpPr>
        <p:spPr bwMode="auto">
          <a:xfrm>
            <a:off x="0" y="1466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7"/>
          <p:cNvSpPr/>
          <p:nvPr/>
        </p:nvSpPr>
        <p:spPr>
          <a:xfrm>
            <a:off x="304801" y="3429000"/>
            <a:ext cx="4648200" cy="830997"/>
          </a:xfrm>
          <a:prstGeom prst="rect">
            <a:avLst/>
          </a:prstGeom>
        </p:spPr>
        <p:txBody>
          <a:bodyPr wrap="square">
            <a:spAutoFit/>
          </a:bodyPr>
          <a:lstStyle/>
          <a:p>
            <a:r>
              <a:rPr lang="en-US" sz="2400" dirty="0" smtClean="0">
                <a:solidFill>
                  <a:schemeClr val="accent2">
                    <a:lumMod val="40000"/>
                    <a:lumOff val="60000"/>
                  </a:schemeClr>
                </a:solidFill>
                <a:latin typeface="Calibri" pitchFamily="34" charset="0"/>
              </a:rPr>
              <a:t>Probability that a single member exists only once in a library:</a:t>
            </a:r>
            <a:endParaRPr lang="en-US" dirty="0">
              <a:solidFill>
                <a:schemeClr val="accent2">
                  <a:lumMod val="40000"/>
                  <a:lumOff val="60000"/>
                </a:schemeClr>
              </a:solidFill>
            </a:endParaRPr>
          </a:p>
        </p:txBody>
      </p:sp>
      <p:sp>
        <p:nvSpPr>
          <p:cNvPr id="30" name="Rectangle 29"/>
          <p:cNvSpPr/>
          <p:nvPr/>
        </p:nvSpPr>
        <p:spPr>
          <a:xfrm>
            <a:off x="4800600" y="3371671"/>
            <a:ext cx="4183068" cy="1200329"/>
          </a:xfrm>
          <a:prstGeom prst="rect">
            <a:avLst/>
          </a:prstGeom>
        </p:spPr>
        <p:txBody>
          <a:bodyPr wrap="none">
            <a:spAutoFit/>
          </a:bodyPr>
          <a:lstStyle/>
          <a:p>
            <a:r>
              <a:rPr lang="en-US" sz="2400" i="1" dirty="0" smtClean="0">
                <a:solidFill>
                  <a:srgbClr val="C0504D">
                    <a:lumMod val="40000"/>
                    <a:lumOff val="60000"/>
                  </a:srgbClr>
                </a:solidFill>
                <a:latin typeface="Times New Roman" pitchFamily="18" charset="0"/>
                <a:cs typeface="Times New Roman" pitchFamily="18" charset="0"/>
              </a:rPr>
              <a:t>p</a:t>
            </a:r>
            <a:r>
              <a:rPr lang="en-US" sz="2400" dirty="0" smtClean="0">
                <a:solidFill>
                  <a:srgbClr val="C0504D">
                    <a:lumMod val="40000"/>
                    <a:lumOff val="60000"/>
                  </a:srgbClr>
                </a:solidFill>
                <a:latin typeface="Calibri" pitchFamily="34" charset="0"/>
              </a:rPr>
              <a:t> = number of </a:t>
            </a:r>
            <a:r>
              <a:rPr lang="en-US" sz="2400" dirty="0" err="1" smtClean="0">
                <a:solidFill>
                  <a:srgbClr val="C0504D">
                    <a:lumMod val="40000"/>
                    <a:lumOff val="60000"/>
                  </a:srgbClr>
                </a:solidFill>
                <a:latin typeface="Calibri" pitchFamily="34" charset="0"/>
              </a:rPr>
              <a:t>hexamers</a:t>
            </a:r>
            <a:r>
              <a:rPr lang="en-US" sz="2400" dirty="0" smtClean="0">
                <a:solidFill>
                  <a:srgbClr val="C0504D">
                    <a:lumMod val="40000"/>
                    <a:lumOff val="60000"/>
                  </a:srgbClr>
                </a:solidFill>
                <a:latin typeface="Calibri" pitchFamily="34" charset="0"/>
              </a:rPr>
              <a:t> chosen</a:t>
            </a:r>
          </a:p>
          <a:p>
            <a:r>
              <a:rPr lang="en-US" sz="2400" dirty="0" smtClean="0">
                <a:solidFill>
                  <a:srgbClr val="C0504D">
                    <a:lumMod val="40000"/>
                    <a:lumOff val="60000"/>
                  </a:srgbClr>
                </a:solidFill>
                <a:latin typeface="Calibri" pitchFamily="34" charset="0"/>
              </a:rPr>
              <a:t>	(library size)</a:t>
            </a:r>
          </a:p>
          <a:p>
            <a:r>
              <a:rPr lang="en-US" sz="2400" i="1" dirty="0" smtClean="0">
                <a:solidFill>
                  <a:srgbClr val="C0504D">
                    <a:lumMod val="40000"/>
                    <a:lumOff val="60000"/>
                  </a:srgbClr>
                </a:solidFill>
                <a:latin typeface="Times New Roman" pitchFamily="18" charset="0"/>
                <a:cs typeface="Times New Roman" pitchFamily="18" charset="0"/>
              </a:rPr>
              <a:t>n</a:t>
            </a:r>
            <a:r>
              <a:rPr lang="en-US" sz="2400" dirty="0" smtClean="0">
                <a:solidFill>
                  <a:srgbClr val="C0504D">
                    <a:lumMod val="40000"/>
                    <a:lumOff val="60000"/>
                  </a:srgbClr>
                </a:solidFill>
                <a:latin typeface="Calibri" pitchFamily="34" charset="0"/>
              </a:rPr>
              <a:t> = theoretical diversity</a:t>
            </a:r>
            <a:endParaRPr lang="en-US" sz="2400" dirty="0"/>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41" name="Picture 17"/>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09600" y="4524375"/>
            <a:ext cx="3228975" cy="1009650"/>
          </a:xfrm>
          <a:prstGeom prst="rect">
            <a:avLst/>
          </a:prstGeom>
          <a:noFill/>
        </p:spPr>
      </p:pic>
      <p:pic>
        <p:nvPicPr>
          <p:cNvPr id="1043" name="Picture 19"/>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4181475" y="4752975"/>
            <a:ext cx="1762125" cy="714375"/>
          </a:xfrm>
          <a:prstGeom prst="rect">
            <a:avLst/>
          </a:prstGeom>
          <a:noFill/>
        </p:spPr>
      </p:pic>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45" name="Picture 21"/>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09600" y="5686425"/>
            <a:ext cx="6172200" cy="714375"/>
          </a:xfrm>
          <a:prstGeom prst="rect">
            <a:avLst/>
          </a:prstGeom>
          <a:noFill/>
        </p:spPr>
      </p:pic>
      <p:sp>
        <p:nvSpPr>
          <p:cNvPr id="1047" name="Rectangle 23"/>
          <p:cNvSpPr>
            <a:spLocks noChangeArrowheads="1"/>
          </p:cNvSpPr>
          <p:nvPr/>
        </p:nvSpPr>
        <p:spPr bwMode="auto">
          <a:xfrm>
            <a:off x="0" y="1171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04800" y="130314"/>
            <a:ext cx="8610600" cy="646331"/>
          </a:xfrm>
          <a:prstGeom prst="rect">
            <a:avLst/>
          </a:prstGeom>
          <a:noFill/>
          <a:ln w="9525">
            <a:noFill/>
            <a:miter lim="800000"/>
            <a:headEnd/>
            <a:tailEnd/>
          </a:ln>
        </p:spPr>
        <p:txBody>
          <a:bodyPr wrap="square">
            <a:spAutoFit/>
          </a:bodyPr>
          <a:lstStyle/>
          <a:p>
            <a:r>
              <a:rPr lang="en-US" sz="3600" dirty="0" smtClean="0">
                <a:solidFill>
                  <a:srgbClr val="1F497D">
                    <a:lumMod val="20000"/>
                    <a:lumOff val="80000"/>
                  </a:srgbClr>
                </a:solidFill>
                <a:latin typeface="Rockwell Extra Bold" pitchFamily="18" charset="0"/>
                <a:cs typeface="Arial" pitchFamily="34" charset="0"/>
              </a:rPr>
              <a:t>Library Quality issues:</a:t>
            </a:r>
            <a:endParaRPr lang="en-US" sz="2000" dirty="0">
              <a:solidFill>
                <a:srgbClr val="1F497D">
                  <a:lumMod val="20000"/>
                  <a:lumOff val="80000"/>
                </a:srgbClr>
              </a:solidFill>
              <a:latin typeface="Rockwell Extra Bold" pitchFamily="18" charset="0"/>
              <a:cs typeface="Arial" pitchFamily="34" charset="0"/>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p:nvPr/>
        </p:nvSpPr>
        <p:spPr>
          <a:xfrm>
            <a:off x="914400" y="1185208"/>
            <a:ext cx="7620000" cy="4031873"/>
          </a:xfrm>
          <a:prstGeom prst="rect">
            <a:avLst/>
          </a:prstGeom>
        </p:spPr>
        <p:txBody>
          <a:bodyPr wrap="square">
            <a:spAutoFit/>
          </a:bodyPr>
          <a:lstStyle/>
          <a:p>
            <a:pPr marL="457200" lvl="0" indent="-457200"/>
            <a:r>
              <a:rPr lang="en-US" sz="3200" dirty="0" smtClean="0">
                <a:solidFill>
                  <a:srgbClr val="1F497D">
                    <a:lumMod val="20000"/>
                    <a:lumOff val="80000"/>
                  </a:srgbClr>
                </a:solidFill>
                <a:latin typeface="Rockwell Extra Bold" pitchFamily="18" charset="0"/>
                <a:cs typeface="Arial" pitchFamily="34" charset="0"/>
              </a:rPr>
              <a:t>Diversity/Bias</a:t>
            </a:r>
            <a:endParaRPr lang="en-US" sz="24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Synthesis-derived base bias</a:t>
            </a: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Cloning-derived base bias / biased annealing</a:t>
            </a: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Differential growth rates</a:t>
            </a: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Uneven spreading on plates</a:t>
            </a:r>
          </a:p>
          <a:p>
            <a:pPr marL="457200" lvl="0" indent="-457200"/>
            <a:endParaRPr lang="en-US" sz="2400" dirty="0" smtClean="0">
              <a:solidFill>
                <a:srgbClr val="1F497D">
                  <a:lumMod val="20000"/>
                  <a:lumOff val="80000"/>
                </a:srgbClr>
              </a:solidFill>
              <a:latin typeface="Calibri" pitchFamily="34" charset="0"/>
            </a:endParaRPr>
          </a:p>
          <a:p>
            <a:pPr marL="457200" lvl="0" indent="-457200"/>
            <a:r>
              <a:rPr lang="en-US" sz="3200" dirty="0" smtClean="0">
                <a:solidFill>
                  <a:srgbClr val="1F497D">
                    <a:lumMod val="20000"/>
                    <a:lumOff val="80000"/>
                  </a:srgbClr>
                </a:solidFill>
                <a:latin typeface="Rockwell Extra Bold" pitchFamily="18" charset="0"/>
                <a:cs typeface="Arial" pitchFamily="34" charset="0"/>
              </a:rPr>
              <a:t>Non-canonical members</a:t>
            </a:r>
            <a:endParaRPr lang="en-US" sz="3600" dirty="0" smtClean="0">
              <a:solidFill>
                <a:srgbClr val="1F497D">
                  <a:lumMod val="20000"/>
                  <a:lumOff val="80000"/>
                </a:srgbClr>
              </a:solidFill>
              <a:latin typeface="Rockwell Extra Bold" pitchFamily="18" charset="0"/>
              <a:cs typeface="Arial" pitchFamily="34" charset="0"/>
            </a:endParaRP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Parent vector </a:t>
            </a:r>
            <a:r>
              <a:rPr lang="en-US" sz="2400" dirty="0" err="1" smtClean="0">
                <a:solidFill>
                  <a:srgbClr val="1F497D">
                    <a:lumMod val="20000"/>
                    <a:lumOff val="80000"/>
                  </a:srgbClr>
                </a:solidFill>
                <a:latin typeface="Calibri" pitchFamily="34" charset="0"/>
              </a:rPr>
              <a:t>bleedthrough</a:t>
            </a:r>
            <a:endParaRPr lang="en-US" sz="2400" dirty="0" smtClean="0">
              <a:solidFill>
                <a:srgbClr val="1F497D">
                  <a:lumMod val="20000"/>
                  <a:lumOff val="80000"/>
                </a:srgbClr>
              </a:solidFill>
              <a:latin typeface="Calibri" pitchFamily="34" charset="0"/>
            </a:endParaRP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Deletions and insertions</a:t>
            </a:r>
          </a:p>
          <a:p>
            <a:pPr marL="457200" lvl="0" indent="-457200">
              <a:buFont typeface="Wingdings" pitchFamily="2" charset="2"/>
              <a:buChar char="§"/>
            </a:pPr>
            <a:r>
              <a:rPr lang="en-US" sz="2400" dirty="0" smtClean="0">
                <a:solidFill>
                  <a:srgbClr val="1F497D">
                    <a:lumMod val="20000"/>
                    <a:lumOff val="80000"/>
                  </a:srgbClr>
                </a:solidFill>
                <a:latin typeface="Calibri" pitchFamily="34" charset="0"/>
              </a:rPr>
              <a:t>Stop </a:t>
            </a:r>
            <a:r>
              <a:rPr lang="en-US" sz="2400" dirty="0" err="1" smtClean="0">
                <a:solidFill>
                  <a:srgbClr val="1F497D">
                    <a:lumMod val="20000"/>
                    <a:lumOff val="80000"/>
                  </a:srgbClr>
                </a:solidFill>
                <a:latin typeface="Calibri" pitchFamily="34" charset="0"/>
              </a:rPr>
              <a:t>codons</a:t>
            </a:r>
            <a:endParaRPr lang="en-US" sz="2400" dirty="0" smtClean="0">
              <a:solidFill>
                <a:srgbClr val="1F497D">
                  <a:lumMod val="20000"/>
                  <a:lumOff val="80000"/>
                </a:srgbClr>
              </a:solidFill>
              <a:latin typeface="Calibri" pitchFamily="34" charset="0"/>
            </a:endParaRPr>
          </a:p>
        </p:txBody>
      </p:sp>
    </p:spTree>
    <p:extLst>
      <p:ext uri="{BB962C8B-B14F-4D97-AF65-F5344CB8AC3E}">
        <p14:creationId xmlns:p14="http://schemas.microsoft.com/office/powerpoint/2010/main" val="943448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4|8.3"/>
</p:tagLst>
</file>

<file path=ppt/tags/tag2.xml><?xml version="1.0" encoding="utf-8"?>
<p:tagLst xmlns:a="http://schemas.openxmlformats.org/drawingml/2006/main" xmlns:r="http://schemas.openxmlformats.org/officeDocument/2006/relationships" xmlns:p="http://schemas.openxmlformats.org/presentationml/2006/main">
  <p:tag name="TIMING" val="|52.8|3.7|24.7|12.9"/>
</p:tagLst>
</file>

<file path=ppt/tags/tag3.xml><?xml version="1.0" encoding="utf-8"?>
<p:tagLst xmlns:a="http://schemas.openxmlformats.org/drawingml/2006/main" xmlns:r="http://schemas.openxmlformats.org/officeDocument/2006/relationships" xmlns:p="http://schemas.openxmlformats.org/presentationml/2006/main">
  <p:tag name="TIMING" val="|32.9"/>
</p:tagLst>
</file>

<file path=ppt/tags/tag4.xml><?xml version="1.0" encoding="utf-8"?>
<p:tagLst xmlns:a="http://schemas.openxmlformats.org/drawingml/2006/main" xmlns:r="http://schemas.openxmlformats.org/officeDocument/2006/relationships" xmlns:p="http://schemas.openxmlformats.org/presentationml/2006/main">
  <p:tag name="TIMING" val="|69|2|1.3"/>
</p:tagLst>
</file>

<file path=ppt/tags/tag5.xml><?xml version="1.0" encoding="utf-8"?>
<p:tagLst xmlns:a="http://schemas.openxmlformats.org/drawingml/2006/main" xmlns:r="http://schemas.openxmlformats.org/officeDocument/2006/relationships" xmlns:p="http://schemas.openxmlformats.org/presentationml/2006/main">
  <p:tag name="TIMING" val="|25.6"/>
</p:tagLst>
</file>

<file path=ppt/tags/tag6.xml><?xml version="1.0" encoding="utf-8"?>
<p:tagLst xmlns:a="http://schemas.openxmlformats.org/drawingml/2006/main" xmlns:r="http://schemas.openxmlformats.org/officeDocument/2006/relationships" xmlns:p="http://schemas.openxmlformats.org/presentationml/2006/main">
  <p:tag name="TIMING" val="|36.4"/>
</p:tagLst>
</file>

<file path=ppt/tags/tag7.xml><?xml version="1.0" encoding="utf-8"?>
<p:tagLst xmlns:a="http://schemas.openxmlformats.org/drawingml/2006/main" xmlns:r="http://schemas.openxmlformats.org/officeDocument/2006/relationships" xmlns:p="http://schemas.openxmlformats.org/presentationml/2006/main">
  <p:tag name="TIMING" val="|49.2"/>
</p:tagLst>
</file>

<file path=ppt/tags/tag8.xml><?xml version="1.0" encoding="utf-8"?>
<p:tagLst xmlns:a="http://schemas.openxmlformats.org/drawingml/2006/main" xmlns:r="http://schemas.openxmlformats.org/officeDocument/2006/relationships" xmlns:p="http://schemas.openxmlformats.org/presentationml/2006/main">
  <p:tag name="TIMING" val="|39.9"/>
</p:tagLst>
</file>

<file path=ppt/tags/tag9.xml><?xml version="1.0" encoding="utf-8"?>
<p:tagLst xmlns:a="http://schemas.openxmlformats.org/drawingml/2006/main" xmlns:r="http://schemas.openxmlformats.org/officeDocument/2006/relationships" xmlns:p="http://schemas.openxmlformats.org/presentationml/2006/main">
  <p:tag name="TIMING" val="|26.6"/>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3110</TotalTime>
  <Words>8886</Words>
  <Application>Microsoft Office PowerPoint</Application>
  <PresentationFormat>On-screen Show (4:3)</PresentationFormat>
  <Paragraphs>414</Paragraphs>
  <Slides>41</Slides>
  <Notes>41</Notes>
  <HiddenSlides>0</HiddenSlides>
  <MMClips>0</MMClips>
  <ScaleCrop>false</ScaleCrop>
  <HeadingPairs>
    <vt:vector size="4" baseType="variant">
      <vt:variant>
        <vt:lpstr>Theme</vt:lpstr>
      </vt:variant>
      <vt:variant>
        <vt:i4>3</vt:i4>
      </vt:variant>
      <vt:variant>
        <vt:lpstr>Slide Titles</vt:lpstr>
      </vt:variant>
      <vt:variant>
        <vt:i4>41</vt:i4>
      </vt:variant>
    </vt:vector>
  </HeadingPairs>
  <TitlesOfParts>
    <vt:vector size="44" baseType="lpstr">
      <vt:lpstr>3_Office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JCAnderson</dc:creator>
  <cp:lastModifiedBy>jcanderson</cp:lastModifiedBy>
  <cp:revision>569</cp:revision>
  <dcterms:created xsi:type="dcterms:W3CDTF">2009-02-12T04:11:10Z</dcterms:created>
  <dcterms:modified xsi:type="dcterms:W3CDTF">2014-01-11T00:33:49Z</dcterms:modified>
</cp:coreProperties>
</file>